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1" r:id="rId6"/>
    <p:sldId id="275" r:id="rId7"/>
    <p:sldId id="276" r:id="rId8"/>
    <p:sldId id="281" r:id="rId9"/>
    <p:sldId id="280" r:id="rId10"/>
    <p:sldId id="260" r:id="rId11"/>
    <p:sldId id="261" r:id="rId12"/>
    <p:sldId id="262" r:id="rId13"/>
    <p:sldId id="272" r:id="rId14"/>
    <p:sldId id="263" r:id="rId15"/>
    <p:sldId id="264" r:id="rId16"/>
    <p:sldId id="265" r:id="rId17"/>
    <p:sldId id="266" r:id="rId18"/>
    <p:sldId id="267" r:id="rId19"/>
    <p:sldId id="268" r:id="rId20"/>
    <p:sldId id="269" r:id="rId21"/>
    <p:sldId id="273" r:id="rId22"/>
    <p:sldId id="274" r:id="rId23"/>
    <p:sldId id="278" r:id="rId24"/>
    <p:sldId id="279" r:id="rId25"/>
    <p:sldId id="277" r:id="rId26"/>
    <p:sldId id="282"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9D1"/>
    <a:srgbClr val="6F898F"/>
    <a:srgbClr val="CADCE0"/>
    <a:srgbClr val="D6DFE2"/>
    <a:srgbClr val="8AAFB8"/>
    <a:srgbClr val="DFF0F1"/>
    <a:srgbClr val="9EBEC8"/>
    <a:srgbClr val="7B9EAD"/>
    <a:srgbClr val="BFCED3"/>
    <a:srgbClr val="A6C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Prodej</c:v>
                </c:pt>
              </c:strCache>
            </c:strRef>
          </c:tx>
          <c:invertIfNegative val="0"/>
          <c:dPt>
            <c:idx val="0"/>
            <c:invertIfNegative val="0"/>
            <c:bubble3D val="0"/>
            <c:spPr>
              <a:solidFill>
                <a:srgbClr val="6F898F"/>
              </a:solidFill>
            </c:spPr>
          </c:dPt>
          <c:dPt>
            <c:idx val="1"/>
            <c:invertIfNegative val="0"/>
            <c:bubble3D val="0"/>
            <c:spPr>
              <a:solidFill>
                <a:srgbClr val="BFCED3"/>
              </a:solidFill>
            </c:spPr>
          </c:dPt>
          <c:dPt>
            <c:idx val="2"/>
            <c:invertIfNegative val="0"/>
            <c:bubble3D val="0"/>
            <c:spPr>
              <a:solidFill>
                <a:srgbClr val="95E5E9"/>
              </a:solidFill>
            </c:spPr>
          </c:dPt>
          <c:dPt>
            <c:idx val="3"/>
            <c:invertIfNegative val="0"/>
            <c:bubble3D val="0"/>
            <c:spPr>
              <a:solidFill>
                <a:srgbClr val="506370"/>
              </a:solidFill>
            </c:spPr>
          </c:dPt>
          <c:dPt>
            <c:idx val="4"/>
            <c:invertIfNegative val="0"/>
            <c:bubble3D val="0"/>
            <c:spPr>
              <a:solidFill>
                <a:srgbClr val="9EBEC8"/>
              </a:solidFill>
            </c:spPr>
          </c:dPt>
          <c:dPt>
            <c:idx val="5"/>
            <c:invertIfNegative val="0"/>
            <c:bubble3D val="0"/>
            <c:spPr>
              <a:solidFill>
                <a:srgbClr val="BFCED3"/>
              </a:solidFill>
            </c:spPr>
          </c:dPt>
          <c:dPt>
            <c:idx val="6"/>
            <c:invertIfNegative val="0"/>
            <c:bubble3D val="0"/>
            <c:spPr>
              <a:solidFill>
                <a:srgbClr val="8FACD7"/>
              </a:solidFill>
            </c:spPr>
          </c:dPt>
          <c:dPt>
            <c:idx val="7"/>
            <c:invertIfNegative val="0"/>
            <c:bubble3D val="0"/>
            <c:spPr>
              <a:solidFill>
                <a:srgbClr val="A6C4CE"/>
              </a:solidFill>
            </c:spPr>
          </c:dPt>
          <c:dPt>
            <c:idx val="8"/>
            <c:invertIfNegative val="0"/>
            <c:bubble3D val="0"/>
            <c:spPr>
              <a:solidFill>
                <a:srgbClr val="7B9EAD"/>
              </a:solidFill>
            </c:spPr>
          </c:dPt>
          <c:dPt>
            <c:idx val="9"/>
            <c:invertIfNegative val="0"/>
            <c:bubble3D val="0"/>
            <c:spPr>
              <a:solidFill>
                <a:srgbClr val="506370"/>
              </a:solidFill>
            </c:spPr>
          </c:dPt>
          <c:dPt>
            <c:idx val="12"/>
            <c:invertIfNegative val="0"/>
            <c:bubble3D val="0"/>
            <c:spPr>
              <a:solidFill>
                <a:srgbClr val="BFCED3"/>
              </a:solidFill>
            </c:spPr>
          </c:dPt>
          <c:dPt>
            <c:idx val="13"/>
            <c:invertIfNegative val="0"/>
            <c:bubble3D val="0"/>
            <c:spPr>
              <a:solidFill>
                <a:srgbClr val="A6C4CE"/>
              </a:solidFill>
            </c:spPr>
          </c:dPt>
          <c:dPt>
            <c:idx val="14"/>
            <c:invertIfNegative val="0"/>
            <c:bubble3D val="0"/>
            <c:spPr>
              <a:solidFill>
                <a:srgbClr val="6F898F"/>
              </a:solidFill>
            </c:spPr>
          </c:dPt>
          <c:dPt>
            <c:idx val="15"/>
            <c:invertIfNegative val="0"/>
            <c:bubble3D val="0"/>
            <c:spPr>
              <a:solidFill>
                <a:srgbClr val="DFF0F1"/>
              </a:solidFill>
            </c:spPr>
          </c:dPt>
          <c:dPt>
            <c:idx val="16"/>
            <c:invertIfNegative val="0"/>
            <c:bubble3D val="0"/>
            <c:spPr>
              <a:solidFill>
                <a:srgbClr val="BFCED3"/>
              </a:solidFill>
            </c:spPr>
          </c:dPt>
          <c:dPt>
            <c:idx val="17"/>
            <c:invertIfNegative val="0"/>
            <c:bubble3D val="0"/>
            <c:spPr>
              <a:solidFill>
                <a:srgbClr val="AFC9D1"/>
              </a:solidFill>
            </c:spPr>
          </c:dPt>
          <c:dPt>
            <c:idx val="18"/>
            <c:invertIfNegative val="0"/>
            <c:bubble3D val="0"/>
            <c:spPr>
              <a:solidFill>
                <a:srgbClr val="BFCED3"/>
              </a:solidFill>
            </c:spPr>
          </c:dPt>
          <c:dPt>
            <c:idx val="19"/>
            <c:invertIfNegative val="0"/>
            <c:bubble3D val="0"/>
            <c:spPr>
              <a:solidFill>
                <a:srgbClr val="8FACD7"/>
              </a:solidFill>
            </c:spPr>
          </c:dPt>
          <c:dPt>
            <c:idx val="20"/>
            <c:invertIfNegative val="0"/>
            <c:bubble3D val="0"/>
            <c:spPr>
              <a:solidFill>
                <a:srgbClr val="BFCED3"/>
              </a:solidFill>
            </c:spPr>
          </c:dPt>
          <c:dLbls>
            <c:dLbl>
              <c:idx val="0"/>
              <c:layout>
                <c:manualLayout>
                  <c:x val="-3.5643895207543501E-3"/>
                  <c:y val="1.1021521828614154E-2"/>
                </c:manualLayout>
              </c:layout>
              <c:showLegendKey val="0"/>
              <c:showVal val="1"/>
              <c:showCatName val="0"/>
              <c:showSerName val="0"/>
              <c:showPercent val="0"/>
              <c:showBubbleSize val="0"/>
            </c:dLbl>
            <c:dLbl>
              <c:idx val="1"/>
              <c:layout>
                <c:manualLayout>
                  <c:x val="-6.6674564984932436E-3"/>
                  <c:y val="1.1553563296916038E-2"/>
                </c:manualLayout>
              </c:layout>
              <c:showLegendKey val="0"/>
              <c:showVal val="1"/>
              <c:showCatName val="0"/>
              <c:showSerName val="0"/>
              <c:showPercent val="0"/>
              <c:showBubbleSize val="0"/>
            </c:dLbl>
            <c:dLbl>
              <c:idx val="2"/>
              <c:layout>
                <c:manualLayout>
                  <c:x val="-4.7441552444833284E-3"/>
                  <c:y val="-4.2687048038174419E-4"/>
                </c:manualLayout>
              </c:layout>
              <c:showLegendKey val="0"/>
              <c:showVal val="1"/>
              <c:showCatName val="0"/>
              <c:showSerName val="0"/>
              <c:showPercent val="0"/>
              <c:showBubbleSize val="0"/>
            </c:dLbl>
            <c:dLbl>
              <c:idx val="3"/>
              <c:layout>
                <c:manualLayout>
                  <c:x val="-4.0859215514727322E-3"/>
                  <c:y val="-3.7830623007744429E-3"/>
                </c:manualLayout>
              </c:layout>
              <c:showLegendKey val="0"/>
              <c:showVal val="1"/>
              <c:showCatName val="0"/>
              <c:showSerName val="0"/>
              <c:showPercent val="0"/>
              <c:showBubbleSize val="0"/>
            </c:dLbl>
            <c:dLbl>
              <c:idx val="4"/>
              <c:layout>
                <c:manualLayout>
                  <c:x val="1.8479026927189657E-3"/>
                  <c:y val="-1.0220366361810736E-2"/>
                </c:manualLayout>
              </c:layout>
              <c:showLegendKey val="0"/>
              <c:showVal val="1"/>
              <c:showCatName val="0"/>
              <c:showSerName val="0"/>
              <c:showPercent val="0"/>
              <c:showBubbleSize val="0"/>
            </c:dLbl>
            <c:dLbl>
              <c:idx val="5"/>
              <c:layout>
                <c:manualLayout>
                  <c:x val="7.641987459900846E-3"/>
                  <c:y val="-1.1219711694505678E-3"/>
                </c:manualLayout>
              </c:layout>
              <c:showLegendKey val="0"/>
              <c:showVal val="1"/>
              <c:showCatName val="0"/>
              <c:showSerName val="0"/>
              <c:showPercent val="0"/>
              <c:showBubbleSize val="0"/>
            </c:dLbl>
            <c:dLbl>
              <c:idx val="6"/>
              <c:layout>
                <c:manualLayout>
                  <c:x val="-6.3438077184796342E-3"/>
                  <c:y val="1.1182150627391342E-2"/>
                </c:manualLayout>
              </c:layout>
              <c:showLegendKey val="0"/>
              <c:showVal val="1"/>
              <c:showCatName val="0"/>
              <c:showSerName val="0"/>
              <c:showPercent val="0"/>
              <c:showBubbleSize val="0"/>
            </c:dLbl>
            <c:dLbl>
              <c:idx val="7"/>
              <c:layout>
                <c:manualLayout>
                  <c:x val="1.0898464080878779E-3"/>
                  <c:y val="8.5694469884088752E-3"/>
                </c:manualLayout>
              </c:layout>
              <c:showLegendKey val="0"/>
              <c:showVal val="1"/>
              <c:showCatName val="0"/>
              <c:showSerName val="0"/>
              <c:showPercent val="0"/>
              <c:showBubbleSize val="0"/>
            </c:dLbl>
            <c:dLbl>
              <c:idx val="8"/>
              <c:layout>
                <c:manualLayout>
                  <c:x val="1.9381257898318266E-3"/>
                  <c:y val="5.6606737615839985E-4"/>
                </c:manualLayout>
              </c:layout>
              <c:showLegendKey val="0"/>
              <c:showVal val="1"/>
              <c:showCatName val="0"/>
              <c:showSerName val="0"/>
              <c:showPercent val="0"/>
              <c:showBubbleSize val="0"/>
            </c:dLbl>
            <c:dLbl>
              <c:idx val="9"/>
              <c:layout>
                <c:manualLayout>
                  <c:x val="5.8036842616895111E-3"/>
                  <c:y val="1.7280300347130545E-3"/>
                </c:manualLayout>
              </c:layout>
              <c:showLegendKey val="0"/>
              <c:showVal val="1"/>
              <c:showCatName val="0"/>
              <c:showSerName val="0"/>
              <c:showPercent val="0"/>
              <c:showBubbleSize val="0"/>
            </c:dLbl>
            <c:dLbl>
              <c:idx val="17"/>
              <c:layout>
                <c:manualLayout>
                  <c:x val="1.2064620394672888E-2"/>
                  <c:y val="6.184319226648561E-4"/>
                </c:manualLayout>
              </c:layout>
              <c:showLegendKey val="0"/>
              <c:showVal val="1"/>
              <c:showCatName val="0"/>
              <c:showSerName val="0"/>
              <c:showPercent val="0"/>
              <c:showBubbleSize val="0"/>
            </c:dLbl>
            <c:txPr>
              <a:bodyPr/>
              <a:lstStyle/>
              <a:p>
                <a:pPr>
                  <a:defRPr sz="1400"/>
                </a:pPr>
                <a:endParaRPr lang="cs-CZ"/>
              </a:p>
            </c:txPr>
            <c:showLegendKey val="0"/>
            <c:showVal val="1"/>
            <c:showCatName val="0"/>
            <c:showSerName val="0"/>
            <c:showPercent val="0"/>
            <c:showBubbleSize val="0"/>
            <c:showLeaderLines val="0"/>
          </c:dLbls>
          <c:cat>
            <c:strRef>
              <c:f>List1!$A$2:$A$19</c:f>
              <c:strCache>
                <c:ptCount val="18"/>
                <c:pt idx="0">
                  <c:v>automobiles</c:v>
                </c:pt>
                <c:pt idx="1">
                  <c:v>metal constructions</c:v>
                </c:pt>
                <c:pt idx="2">
                  <c:v>machinery&amp;devices</c:v>
                </c:pt>
                <c:pt idx="3">
                  <c:v>rubber and plastic products</c:v>
                </c:pt>
                <c:pt idx="4">
                  <c:v>electric devices</c:v>
                </c:pt>
                <c:pt idx="5">
                  <c:v>food products</c:v>
                </c:pt>
                <c:pt idx="6">
                  <c:v>other non-metallic mineral products</c:v>
                </c:pt>
                <c:pt idx="7">
                  <c:v>repairing and installation of machinery and equipment</c:v>
                </c:pt>
                <c:pt idx="8">
                  <c:v>chemicals and chemical products</c:v>
                </c:pt>
                <c:pt idx="9">
                  <c:v>metalworking</c:v>
                </c:pt>
                <c:pt idx="10">
                  <c:v>woodworking</c:v>
                </c:pt>
                <c:pt idx="11">
                  <c:v>beverages</c:v>
                </c:pt>
                <c:pt idx="12">
                  <c:v>IT and optical devices</c:v>
                </c:pt>
                <c:pt idx="13">
                  <c:v>other vehicles </c:v>
                </c:pt>
                <c:pt idx="14">
                  <c:v>basic pharmaceutical products</c:v>
                </c:pt>
                <c:pt idx="15">
                  <c:v>printing and reproduction of recordings</c:v>
                </c:pt>
                <c:pt idx="16">
                  <c:v>paper/paper products</c:v>
                </c:pt>
                <c:pt idx="17">
                  <c:v>others</c:v>
                </c:pt>
              </c:strCache>
            </c:strRef>
          </c:cat>
          <c:val>
            <c:numRef>
              <c:f>List1!$B$2:$B$19</c:f>
              <c:numCache>
                <c:formatCode>General</c:formatCode>
                <c:ptCount val="18"/>
                <c:pt idx="0">
                  <c:v>18.3</c:v>
                </c:pt>
                <c:pt idx="1">
                  <c:v>11.3</c:v>
                </c:pt>
                <c:pt idx="2">
                  <c:v>9.5</c:v>
                </c:pt>
                <c:pt idx="3">
                  <c:v>7.7</c:v>
                </c:pt>
                <c:pt idx="4">
                  <c:v>7.4</c:v>
                </c:pt>
                <c:pt idx="5">
                  <c:v>6.6</c:v>
                </c:pt>
                <c:pt idx="6">
                  <c:v>5</c:v>
                </c:pt>
                <c:pt idx="7">
                  <c:v>4.5</c:v>
                </c:pt>
                <c:pt idx="8">
                  <c:v>3.6</c:v>
                </c:pt>
                <c:pt idx="9">
                  <c:v>3.6</c:v>
                </c:pt>
                <c:pt idx="10">
                  <c:v>2.9</c:v>
                </c:pt>
                <c:pt idx="11">
                  <c:v>2.8</c:v>
                </c:pt>
                <c:pt idx="12">
                  <c:v>2.8</c:v>
                </c:pt>
                <c:pt idx="13">
                  <c:v>1.8</c:v>
                </c:pt>
                <c:pt idx="14">
                  <c:v>1.8</c:v>
                </c:pt>
                <c:pt idx="15">
                  <c:v>1.7</c:v>
                </c:pt>
                <c:pt idx="16">
                  <c:v>1.7</c:v>
                </c:pt>
                <c:pt idx="17">
                  <c:v>7.1</c:v>
                </c:pt>
              </c:numCache>
            </c:numRef>
          </c:val>
        </c:ser>
        <c:dLbls>
          <c:showLegendKey val="0"/>
          <c:showVal val="0"/>
          <c:showCatName val="0"/>
          <c:showSerName val="0"/>
          <c:showPercent val="0"/>
          <c:showBubbleSize val="0"/>
        </c:dLbls>
        <c:gapWidth val="100"/>
        <c:axId val="103078912"/>
        <c:axId val="103077376"/>
      </c:barChart>
      <c:valAx>
        <c:axId val="103077376"/>
        <c:scaling>
          <c:orientation val="minMax"/>
        </c:scaling>
        <c:delete val="0"/>
        <c:axPos val="l"/>
        <c:majorGridlines/>
        <c:numFmt formatCode="General" sourceLinked="1"/>
        <c:majorTickMark val="out"/>
        <c:minorTickMark val="none"/>
        <c:tickLblPos val="nextTo"/>
        <c:crossAx val="103078912"/>
        <c:crosses val="autoZero"/>
        <c:crossBetween val="between"/>
      </c:valAx>
      <c:catAx>
        <c:axId val="103078912"/>
        <c:scaling>
          <c:orientation val="minMax"/>
        </c:scaling>
        <c:delete val="0"/>
        <c:axPos val="b"/>
        <c:majorTickMark val="out"/>
        <c:minorTickMark val="none"/>
        <c:tickLblPos val="nextTo"/>
        <c:txPr>
          <a:bodyPr/>
          <a:lstStyle/>
          <a:p>
            <a:pPr>
              <a:defRPr sz="1000"/>
            </a:pPr>
            <a:endParaRPr lang="cs-CZ"/>
          </a:p>
        </c:txPr>
        <c:crossAx val="103077376"/>
        <c:crosses val="autoZero"/>
        <c:auto val="1"/>
        <c:lblAlgn val="ctr"/>
        <c:lblOffset val="100"/>
        <c:noMultiLvlLbl val="0"/>
      </c:catAx>
    </c:plotArea>
    <c:legend>
      <c:legendPos val="r"/>
      <c:layout>
        <c:manualLayout>
          <c:xMode val="edge"/>
          <c:yMode val="edge"/>
          <c:x val="0.65751846991348306"/>
          <c:y val="2.1851703162398786E-3"/>
          <c:w val="0.33167906095071448"/>
          <c:h val="0.93888814380497587"/>
        </c:manualLayout>
      </c:layout>
      <c:overlay val="0"/>
      <c:txPr>
        <a:bodyPr/>
        <a:lstStyle/>
        <a:p>
          <a:pPr>
            <a:defRPr sz="90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Prodej</c:v>
                </c:pt>
              </c:strCache>
            </c:strRef>
          </c:tx>
          <c:spPr>
            <a:solidFill>
              <a:schemeClr val="accent1">
                <a:lumMod val="75000"/>
              </a:schemeClr>
            </a:solidFill>
          </c:spPr>
          <c:invertIfNegative val="0"/>
          <c:dPt>
            <c:idx val="0"/>
            <c:invertIfNegative val="0"/>
            <c:bubble3D val="0"/>
            <c:spPr>
              <a:solidFill>
                <a:srgbClr val="7B9EAD"/>
              </a:solidFill>
            </c:spPr>
          </c:dPt>
          <c:dPt>
            <c:idx val="1"/>
            <c:invertIfNegative val="0"/>
            <c:bubble3D val="0"/>
            <c:spPr>
              <a:solidFill>
                <a:srgbClr val="7B9EAD"/>
              </a:solidFill>
            </c:spPr>
          </c:dPt>
          <c:dPt>
            <c:idx val="2"/>
            <c:invertIfNegative val="0"/>
            <c:bubble3D val="0"/>
            <c:spPr>
              <a:solidFill>
                <a:srgbClr val="7B9EAD"/>
              </a:solidFill>
            </c:spPr>
          </c:dPt>
          <c:dPt>
            <c:idx val="3"/>
            <c:invertIfNegative val="0"/>
            <c:bubble3D val="0"/>
            <c:spPr>
              <a:solidFill>
                <a:srgbClr val="7B9EAD"/>
              </a:solidFill>
            </c:spPr>
          </c:dPt>
          <c:dPt>
            <c:idx val="4"/>
            <c:invertIfNegative val="0"/>
            <c:bubble3D val="0"/>
            <c:spPr>
              <a:solidFill>
                <a:srgbClr val="7B9EAD"/>
              </a:solidFill>
            </c:spPr>
          </c:dPt>
          <c:dPt>
            <c:idx val="5"/>
            <c:invertIfNegative val="0"/>
            <c:bubble3D val="0"/>
            <c:spPr>
              <a:solidFill>
                <a:srgbClr val="7B9EAD"/>
              </a:solidFill>
            </c:spPr>
          </c:dPt>
          <c:dLbls>
            <c:dLbl>
              <c:idx val="0"/>
              <c:layout/>
              <c:tx>
                <c:rich>
                  <a:bodyPr/>
                  <a:lstStyle/>
                  <a:p>
                    <a:r>
                      <a:rPr lang="en-US" smtClean="0"/>
                      <a:t>31,8</a:t>
                    </a:r>
                    <a:r>
                      <a:rPr lang="cs-CZ" smtClean="0"/>
                      <a:t> %</a:t>
                    </a:r>
                    <a:endParaRPr lang="en-US"/>
                  </a:p>
                </c:rich>
              </c:tx>
              <c:showLegendKey val="0"/>
              <c:showVal val="1"/>
              <c:showCatName val="0"/>
              <c:showSerName val="0"/>
              <c:showPercent val="0"/>
              <c:showBubbleSize val="0"/>
            </c:dLbl>
            <c:dLbl>
              <c:idx val="1"/>
              <c:layout/>
              <c:tx>
                <c:rich>
                  <a:bodyPr/>
                  <a:lstStyle/>
                  <a:p>
                    <a:r>
                      <a:rPr lang="en-US" smtClean="0"/>
                      <a:t>9,1</a:t>
                    </a:r>
                    <a:r>
                      <a:rPr lang="cs-CZ" smtClean="0"/>
                      <a:t> %</a:t>
                    </a:r>
                    <a:endParaRPr lang="en-US"/>
                  </a:p>
                </c:rich>
              </c:tx>
              <c:showLegendKey val="0"/>
              <c:showVal val="1"/>
              <c:showCatName val="0"/>
              <c:showSerName val="0"/>
              <c:showPercent val="0"/>
              <c:showBubbleSize val="0"/>
            </c:dLbl>
            <c:dLbl>
              <c:idx val="2"/>
              <c:layout/>
              <c:tx>
                <c:rich>
                  <a:bodyPr/>
                  <a:lstStyle/>
                  <a:p>
                    <a:r>
                      <a:rPr lang="en-US" smtClean="0"/>
                      <a:t>6,1</a:t>
                    </a:r>
                    <a:r>
                      <a:rPr lang="cs-CZ" smtClean="0"/>
                      <a:t> %</a:t>
                    </a:r>
                    <a:endParaRPr lang="en-US"/>
                  </a:p>
                </c:rich>
              </c:tx>
              <c:showLegendKey val="0"/>
              <c:showVal val="1"/>
              <c:showCatName val="0"/>
              <c:showSerName val="0"/>
              <c:showPercent val="0"/>
              <c:showBubbleSize val="0"/>
            </c:dLbl>
            <c:dLbl>
              <c:idx val="3"/>
              <c:layout/>
              <c:tx>
                <c:rich>
                  <a:bodyPr/>
                  <a:lstStyle/>
                  <a:p>
                    <a:r>
                      <a:rPr lang="en-US" smtClean="0"/>
                      <a:t>5,1</a:t>
                    </a:r>
                    <a:r>
                      <a:rPr lang="cs-CZ" smtClean="0"/>
                      <a:t> %</a:t>
                    </a:r>
                    <a:endParaRPr lang="en-US"/>
                  </a:p>
                </c:rich>
              </c:tx>
              <c:showLegendKey val="0"/>
              <c:showVal val="1"/>
              <c:showCatName val="0"/>
              <c:showSerName val="0"/>
              <c:showPercent val="0"/>
              <c:showBubbleSize val="0"/>
            </c:dLbl>
            <c:dLbl>
              <c:idx val="4"/>
              <c:layout/>
              <c:tx>
                <c:rich>
                  <a:bodyPr/>
                  <a:lstStyle/>
                  <a:p>
                    <a:r>
                      <a:rPr lang="en-US" smtClean="0"/>
                      <a:t>4,9</a:t>
                    </a:r>
                    <a:r>
                      <a:rPr lang="cs-CZ" smtClean="0"/>
                      <a:t> %</a:t>
                    </a:r>
                    <a:endParaRPr lang="en-US"/>
                  </a:p>
                </c:rich>
              </c:tx>
              <c:showLegendKey val="0"/>
              <c:showVal val="1"/>
              <c:showCatName val="0"/>
              <c:showSerName val="0"/>
              <c:showPercent val="0"/>
              <c:showBubbleSize val="0"/>
            </c:dLbl>
            <c:dLbl>
              <c:idx val="5"/>
              <c:layout/>
              <c:tx>
                <c:rich>
                  <a:bodyPr/>
                  <a:lstStyle/>
                  <a:p>
                    <a:r>
                      <a:rPr lang="en-US" smtClean="0"/>
                      <a:t>4,7</a:t>
                    </a:r>
                    <a:r>
                      <a:rPr lang="cs-CZ" smtClean="0"/>
                      <a:t>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List1!$A$2:$A$7</c:f>
              <c:strCache>
                <c:ptCount val="6"/>
                <c:pt idx="0">
                  <c:v>Germany</c:v>
                </c:pt>
                <c:pt idx="1">
                  <c:v>Slovakia</c:v>
                </c:pt>
                <c:pt idx="2">
                  <c:v>Poland</c:v>
                </c:pt>
                <c:pt idx="3">
                  <c:v>France</c:v>
                </c:pt>
                <c:pt idx="4">
                  <c:v>United Kingdom</c:v>
                </c:pt>
                <c:pt idx="5">
                  <c:v>Austria</c:v>
                </c:pt>
              </c:strCache>
            </c:strRef>
          </c:cat>
          <c:val>
            <c:numRef>
              <c:f>List1!$B$2:$B$7</c:f>
              <c:numCache>
                <c:formatCode>General</c:formatCode>
                <c:ptCount val="6"/>
                <c:pt idx="0">
                  <c:v>31.8</c:v>
                </c:pt>
                <c:pt idx="1">
                  <c:v>9.1</c:v>
                </c:pt>
                <c:pt idx="2">
                  <c:v>6.1</c:v>
                </c:pt>
                <c:pt idx="3">
                  <c:v>5.0999999999999996</c:v>
                </c:pt>
                <c:pt idx="4">
                  <c:v>4.9000000000000004</c:v>
                </c:pt>
                <c:pt idx="5">
                  <c:v>4.7</c:v>
                </c:pt>
              </c:numCache>
            </c:numRef>
          </c:val>
        </c:ser>
        <c:dLbls>
          <c:showLegendKey val="0"/>
          <c:showVal val="0"/>
          <c:showCatName val="0"/>
          <c:showSerName val="0"/>
          <c:showPercent val="0"/>
          <c:showBubbleSize val="0"/>
        </c:dLbls>
        <c:gapWidth val="150"/>
        <c:axId val="103866752"/>
        <c:axId val="103856768"/>
      </c:barChart>
      <c:valAx>
        <c:axId val="103856768"/>
        <c:scaling>
          <c:orientation val="minMax"/>
        </c:scaling>
        <c:delete val="0"/>
        <c:axPos val="l"/>
        <c:majorGridlines/>
        <c:numFmt formatCode="General" sourceLinked="1"/>
        <c:majorTickMark val="out"/>
        <c:minorTickMark val="none"/>
        <c:tickLblPos val="nextTo"/>
        <c:txPr>
          <a:bodyPr/>
          <a:lstStyle/>
          <a:p>
            <a:pPr>
              <a:defRPr baseline="0"/>
            </a:pPr>
            <a:endParaRPr lang="cs-CZ"/>
          </a:p>
        </c:txPr>
        <c:crossAx val="103866752"/>
        <c:crosses val="autoZero"/>
        <c:crossBetween val="between"/>
      </c:valAx>
      <c:catAx>
        <c:axId val="103866752"/>
        <c:scaling>
          <c:orientation val="minMax"/>
        </c:scaling>
        <c:delete val="0"/>
        <c:axPos val="b"/>
        <c:majorTickMark val="out"/>
        <c:minorTickMark val="none"/>
        <c:tickLblPos val="nextTo"/>
        <c:crossAx val="103856768"/>
        <c:crosses val="autoZero"/>
        <c:auto val="1"/>
        <c:lblAlgn val="ctr"/>
        <c:lblOffset val="100"/>
        <c:noMultiLvlLbl val="0"/>
      </c:catAx>
    </c:plotArea>
    <c:plotVisOnly val="1"/>
    <c:dispBlanksAs val="gap"/>
    <c:showDLblsOverMax val="0"/>
  </c:chart>
  <c:txPr>
    <a:bodyPr/>
    <a:lstStyle/>
    <a:p>
      <a:pPr>
        <a:defRPr sz="18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67386021191799E-2"/>
          <c:y val="5.0473457250976204E-2"/>
          <c:w val="0.91905730533683294"/>
          <c:h val="0.68267858133175197"/>
        </c:manualLayout>
      </c:layout>
      <c:barChart>
        <c:barDir val="col"/>
        <c:grouping val="clustered"/>
        <c:varyColors val="0"/>
        <c:ser>
          <c:idx val="0"/>
          <c:order val="0"/>
          <c:tx>
            <c:strRef>
              <c:f>List1!$B$1</c:f>
              <c:strCache>
                <c:ptCount val="1"/>
                <c:pt idx="0">
                  <c:v>Řada 1</c:v>
                </c:pt>
              </c:strCache>
            </c:strRef>
          </c:tx>
          <c:spPr>
            <a:solidFill>
              <a:srgbClr val="6F898F"/>
            </a:solidFill>
          </c:spPr>
          <c:invertIfNegative val="0"/>
          <c:dLbls>
            <c:dLbl>
              <c:idx val="0"/>
              <c:layout/>
              <c:tx>
                <c:rich>
                  <a:bodyPr/>
                  <a:lstStyle/>
                  <a:p>
                    <a:r>
                      <a:rPr lang="en-US" smtClean="0"/>
                      <a:t>29,5</a:t>
                    </a:r>
                    <a:r>
                      <a:rPr lang="cs-CZ" smtClean="0"/>
                      <a:t> %</a:t>
                    </a:r>
                    <a:endParaRPr lang="en-US"/>
                  </a:p>
                </c:rich>
              </c:tx>
              <c:showLegendKey val="0"/>
              <c:showVal val="1"/>
              <c:showCatName val="0"/>
              <c:showSerName val="0"/>
              <c:showPercent val="0"/>
              <c:showBubbleSize val="0"/>
            </c:dLbl>
            <c:dLbl>
              <c:idx val="1"/>
              <c:layout/>
              <c:tx>
                <c:rich>
                  <a:bodyPr/>
                  <a:lstStyle/>
                  <a:p>
                    <a:r>
                      <a:rPr lang="en-US" smtClean="0"/>
                      <a:t>7,7</a:t>
                    </a:r>
                    <a:r>
                      <a:rPr lang="cs-CZ" smtClean="0"/>
                      <a:t> %</a:t>
                    </a:r>
                    <a:endParaRPr lang="en-US"/>
                  </a:p>
                </c:rich>
              </c:tx>
              <c:showLegendKey val="0"/>
              <c:showVal val="1"/>
              <c:showCatName val="0"/>
              <c:showSerName val="0"/>
              <c:showPercent val="0"/>
              <c:showBubbleSize val="0"/>
            </c:dLbl>
            <c:dLbl>
              <c:idx val="2"/>
              <c:layout/>
              <c:tx>
                <c:rich>
                  <a:bodyPr/>
                  <a:lstStyle/>
                  <a:p>
                    <a:r>
                      <a:rPr lang="en-US" smtClean="0"/>
                      <a:t>7,4</a:t>
                    </a:r>
                    <a:r>
                      <a:rPr lang="cs-CZ" smtClean="0"/>
                      <a:t> %</a:t>
                    </a:r>
                    <a:endParaRPr lang="en-US"/>
                  </a:p>
                </c:rich>
              </c:tx>
              <c:showLegendKey val="0"/>
              <c:showVal val="1"/>
              <c:showCatName val="0"/>
              <c:showSerName val="0"/>
              <c:showPercent val="0"/>
              <c:showBubbleSize val="0"/>
            </c:dLbl>
            <c:dLbl>
              <c:idx val="3"/>
              <c:layout/>
              <c:tx>
                <c:rich>
                  <a:bodyPr/>
                  <a:lstStyle/>
                  <a:p>
                    <a:r>
                      <a:rPr lang="en-US" smtClean="0"/>
                      <a:t>6,3</a:t>
                    </a:r>
                    <a:r>
                      <a:rPr lang="cs-CZ" smtClean="0"/>
                      <a:t> %</a:t>
                    </a:r>
                    <a:endParaRPr lang="en-US"/>
                  </a:p>
                </c:rich>
              </c:tx>
              <c:showLegendKey val="0"/>
              <c:showVal val="1"/>
              <c:showCatName val="0"/>
              <c:showSerName val="0"/>
              <c:showPercent val="0"/>
              <c:showBubbleSize val="0"/>
            </c:dLbl>
            <c:dLbl>
              <c:idx val="4"/>
              <c:layout/>
              <c:tx>
                <c:rich>
                  <a:bodyPr/>
                  <a:lstStyle/>
                  <a:p>
                    <a:r>
                      <a:rPr lang="en-US" smtClean="0"/>
                      <a:t>5,8</a:t>
                    </a:r>
                    <a:r>
                      <a:rPr lang="cs-CZ" smtClean="0"/>
                      <a:t> %</a:t>
                    </a:r>
                    <a:endParaRPr lang="en-US"/>
                  </a:p>
                </c:rich>
              </c:tx>
              <c:showLegendKey val="0"/>
              <c:showVal val="1"/>
              <c:showCatName val="0"/>
              <c:showSerName val="0"/>
              <c:showPercent val="0"/>
              <c:showBubbleSize val="0"/>
            </c:dLbl>
            <c:dLbl>
              <c:idx val="5"/>
              <c:layout/>
              <c:tx>
                <c:rich>
                  <a:bodyPr/>
                  <a:lstStyle/>
                  <a:p>
                    <a:r>
                      <a:rPr lang="en-US" smtClean="0"/>
                      <a:t>5,3</a:t>
                    </a:r>
                    <a:r>
                      <a:rPr lang="cs-CZ" smtClean="0"/>
                      <a:t> %</a:t>
                    </a:r>
                    <a:endParaRPr lang="en-US"/>
                  </a:p>
                </c:rich>
              </c:tx>
              <c:showLegendKey val="0"/>
              <c:showVal val="1"/>
              <c:showCatName val="0"/>
              <c:showSerName val="0"/>
              <c:showPercent val="0"/>
              <c:showBubbleSize val="0"/>
            </c:dLbl>
            <c:dLbl>
              <c:idx val="6"/>
              <c:layout/>
              <c:tx>
                <c:rich>
                  <a:bodyPr/>
                  <a:lstStyle/>
                  <a:p>
                    <a:r>
                      <a:rPr lang="en-US" smtClean="0"/>
                      <a:t>4,3</a:t>
                    </a:r>
                    <a:r>
                      <a:rPr lang="cs-CZ" smtClean="0"/>
                      <a:t>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List1!$A$2:$A$8</c:f>
              <c:strCache>
                <c:ptCount val="7"/>
                <c:pt idx="0">
                  <c:v>Germany</c:v>
                </c:pt>
                <c:pt idx="1">
                  <c:v>Poland</c:v>
                </c:pt>
                <c:pt idx="2">
                  <c:v>Slovakia</c:v>
                </c:pt>
                <c:pt idx="3">
                  <c:v>China</c:v>
                </c:pt>
                <c:pt idx="4">
                  <c:v>Netherlands</c:v>
                </c:pt>
                <c:pt idx="5">
                  <c:v>Russia</c:v>
                </c:pt>
                <c:pt idx="6">
                  <c:v>Austria</c:v>
                </c:pt>
              </c:strCache>
            </c:strRef>
          </c:cat>
          <c:val>
            <c:numRef>
              <c:f>List1!$B$2:$B$8</c:f>
              <c:numCache>
                <c:formatCode>General</c:formatCode>
                <c:ptCount val="7"/>
                <c:pt idx="0">
                  <c:v>29.5</c:v>
                </c:pt>
                <c:pt idx="1">
                  <c:v>7.7</c:v>
                </c:pt>
                <c:pt idx="2">
                  <c:v>7.4</c:v>
                </c:pt>
                <c:pt idx="3">
                  <c:v>6.3</c:v>
                </c:pt>
                <c:pt idx="4">
                  <c:v>5.8</c:v>
                </c:pt>
                <c:pt idx="5">
                  <c:v>5.3</c:v>
                </c:pt>
                <c:pt idx="6">
                  <c:v>4.3</c:v>
                </c:pt>
              </c:numCache>
            </c:numRef>
          </c:val>
        </c:ser>
        <c:dLbls>
          <c:showLegendKey val="0"/>
          <c:showVal val="0"/>
          <c:showCatName val="0"/>
          <c:showSerName val="0"/>
          <c:showPercent val="0"/>
          <c:showBubbleSize val="0"/>
        </c:dLbls>
        <c:gapWidth val="150"/>
        <c:axId val="103978112"/>
        <c:axId val="103979648"/>
      </c:barChart>
      <c:catAx>
        <c:axId val="103978112"/>
        <c:scaling>
          <c:orientation val="minMax"/>
        </c:scaling>
        <c:delete val="0"/>
        <c:axPos val="b"/>
        <c:majorTickMark val="out"/>
        <c:minorTickMark val="none"/>
        <c:tickLblPos val="nextTo"/>
        <c:crossAx val="103979648"/>
        <c:crosses val="autoZero"/>
        <c:auto val="1"/>
        <c:lblAlgn val="ctr"/>
        <c:lblOffset val="100"/>
        <c:noMultiLvlLbl val="0"/>
      </c:catAx>
      <c:valAx>
        <c:axId val="103979648"/>
        <c:scaling>
          <c:orientation val="minMax"/>
        </c:scaling>
        <c:delete val="0"/>
        <c:axPos val="l"/>
        <c:majorGridlines/>
        <c:numFmt formatCode="General" sourceLinked="1"/>
        <c:majorTickMark val="out"/>
        <c:minorTickMark val="none"/>
        <c:tickLblPos val="nextTo"/>
        <c:crossAx val="103978112"/>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cs-CZ" sz="2800" dirty="0" smtClean="0"/>
              <a:t>KNOWLEDGE</a:t>
            </a:r>
            <a:r>
              <a:rPr lang="cs-CZ" sz="2800" baseline="0" dirty="0" smtClean="0"/>
              <a:t> OF THE LANGUAGES ACCORDING TO AGE GROUPS (2012)</a:t>
            </a:r>
            <a:endParaRPr lang="cs-CZ" sz="2800" dirty="0"/>
          </a:p>
        </c:rich>
      </c:tx>
      <c:overlay val="0"/>
    </c:title>
    <c:autoTitleDeleted val="0"/>
    <c:plotArea>
      <c:layout/>
      <c:lineChart>
        <c:grouping val="standard"/>
        <c:varyColors val="0"/>
        <c:ser>
          <c:idx val="0"/>
          <c:order val="0"/>
          <c:tx>
            <c:strRef>
              <c:f>List1!$B$1</c:f>
              <c:strCache>
                <c:ptCount val="1"/>
                <c:pt idx="0">
                  <c:v>English</c:v>
                </c:pt>
              </c:strCache>
            </c:strRef>
          </c:tx>
          <c:spPr>
            <a:ln w="127000">
              <a:solidFill>
                <a:srgbClr val="A6C4CE"/>
              </a:solidFill>
            </a:ln>
          </c:spPr>
          <c:marker>
            <c:symbol val="none"/>
          </c:marker>
          <c:cat>
            <c:strRef>
              <c:f>List1!$A$2:$A$8</c:f>
              <c:strCache>
                <c:ptCount val="6"/>
                <c:pt idx="0">
                  <c:v>18-24</c:v>
                </c:pt>
                <c:pt idx="1">
                  <c:v>25-34</c:v>
                </c:pt>
                <c:pt idx="2">
                  <c:v>35-44</c:v>
                </c:pt>
                <c:pt idx="3">
                  <c:v>45-54</c:v>
                </c:pt>
                <c:pt idx="4">
                  <c:v>55-64</c:v>
                </c:pt>
                <c:pt idx="5">
                  <c:v>65-69</c:v>
                </c:pt>
              </c:strCache>
            </c:strRef>
          </c:cat>
          <c:val>
            <c:numRef>
              <c:f>List1!$B$2:$B$8</c:f>
              <c:numCache>
                <c:formatCode>General</c:formatCode>
                <c:ptCount val="7"/>
                <c:pt idx="0">
                  <c:v>76</c:v>
                </c:pt>
                <c:pt idx="1">
                  <c:v>64</c:v>
                </c:pt>
                <c:pt idx="2">
                  <c:v>40</c:v>
                </c:pt>
                <c:pt idx="3">
                  <c:v>27</c:v>
                </c:pt>
                <c:pt idx="4">
                  <c:v>15</c:v>
                </c:pt>
                <c:pt idx="5">
                  <c:v>10</c:v>
                </c:pt>
              </c:numCache>
            </c:numRef>
          </c:val>
          <c:smooth val="0"/>
        </c:ser>
        <c:ser>
          <c:idx val="1"/>
          <c:order val="1"/>
          <c:tx>
            <c:strRef>
              <c:f>List1!$C$1</c:f>
              <c:strCache>
                <c:ptCount val="1"/>
                <c:pt idx="0">
                  <c:v>German</c:v>
                </c:pt>
              </c:strCache>
            </c:strRef>
          </c:tx>
          <c:spPr>
            <a:ln w="127000"/>
          </c:spPr>
          <c:marker>
            <c:symbol val="none"/>
          </c:marker>
          <c:dPt>
            <c:idx val="1"/>
            <c:bubble3D val="0"/>
            <c:spPr>
              <a:ln w="127000">
                <a:solidFill>
                  <a:schemeClr val="accent5">
                    <a:lumMod val="40000"/>
                    <a:lumOff val="60000"/>
                  </a:schemeClr>
                </a:solidFill>
              </a:ln>
            </c:spPr>
          </c:dPt>
          <c:dPt>
            <c:idx val="2"/>
            <c:bubble3D val="0"/>
            <c:spPr>
              <a:ln w="127000">
                <a:solidFill>
                  <a:schemeClr val="accent5">
                    <a:lumMod val="40000"/>
                    <a:lumOff val="60000"/>
                  </a:schemeClr>
                </a:solidFill>
              </a:ln>
            </c:spPr>
          </c:dPt>
          <c:dPt>
            <c:idx val="3"/>
            <c:bubble3D val="0"/>
            <c:spPr>
              <a:ln w="127000">
                <a:solidFill>
                  <a:schemeClr val="accent5">
                    <a:lumMod val="40000"/>
                    <a:lumOff val="60000"/>
                  </a:schemeClr>
                </a:solidFill>
              </a:ln>
            </c:spPr>
          </c:dPt>
          <c:dPt>
            <c:idx val="4"/>
            <c:bubble3D val="0"/>
            <c:spPr>
              <a:ln w="127000">
                <a:solidFill>
                  <a:schemeClr val="accent5">
                    <a:lumMod val="40000"/>
                    <a:lumOff val="60000"/>
                  </a:schemeClr>
                </a:solidFill>
              </a:ln>
            </c:spPr>
          </c:dPt>
          <c:dPt>
            <c:idx val="5"/>
            <c:bubble3D val="0"/>
            <c:spPr>
              <a:ln w="127000">
                <a:solidFill>
                  <a:schemeClr val="accent5">
                    <a:lumMod val="40000"/>
                    <a:lumOff val="60000"/>
                  </a:schemeClr>
                </a:solidFill>
              </a:ln>
            </c:spPr>
          </c:dPt>
          <c:cat>
            <c:strRef>
              <c:f>List1!$A$2:$A$8</c:f>
              <c:strCache>
                <c:ptCount val="6"/>
                <c:pt idx="0">
                  <c:v>18-24</c:v>
                </c:pt>
                <c:pt idx="1">
                  <c:v>25-34</c:v>
                </c:pt>
                <c:pt idx="2">
                  <c:v>35-44</c:v>
                </c:pt>
                <c:pt idx="3">
                  <c:v>45-54</c:v>
                </c:pt>
                <c:pt idx="4">
                  <c:v>55-64</c:v>
                </c:pt>
                <c:pt idx="5">
                  <c:v>65-69</c:v>
                </c:pt>
              </c:strCache>
            </c:strRef>
          </c:cat>
          <c:val>
            <c:numRef>
              <c:f>List1!$C$2:$C$8</c:f>
              <c:numCache>
                <c:formatCode>General</c:formatCode>
                <c:ptCount val="7"/>
                <c:pt idx="0">
                  <c:v>44</c:v>
                </c:pt>
                <c:pt idx="1">
                  <c:v>44</c:v>
                </c:pt>
                <c:pt idx="2">
                  <c:v>29</c:v>
                </c:pt>
                <c:pt idx="3">
                  <c:v>27</c:v>
                </c:pt>
                <c:pt idx="4">
                  <c:v>24</c:v>
                </c:pt>
                <c:pt idx="5">
                  <c:v>22</c:v>
                </c:pt>
              </c:numCache>
            </c:numRef>
          </c:val>
          <c:smooth val="0"/>
        </c:ser>
        <c:ser>
          <c:idx val="2"/>
          <c:order val="2"/>
          <c:tx>
            <c:strRef>
              <c:f>List1!$D$1</c:f>
              <c:strCache>
                <c:ptCount val="1"/>
                <c:pt idx="0">
                  <c:v>Russian</c:v>
                </c:pt>
              </c:strCache>
            </c:strRef>
          </c:tx>
          <c:spPr>
            <a:ln w="127000">
              <a:solidFill>
                <a:srgbClr val="BFCED3"/>
              </a:solidFill>
            </a:ln>
          </c:spPr>
          <c:marker>
            <c:symbol val="none"/>
          </c:marker>
          <c:cat>
            <c:strRef>
              <c:f>List1!$A$2:$A$8</c:f>
              <c:strCache>
                <c:ptCount val="6"/>
                <c:pt idx="0">
                  <c:v>18-24</c:v>
                </c:pt>
                <c:pt idx="1">
                  <c:v>25-34</c:v>
                </c:pt>
                <c:pt idx="2">
                  <c:v>35-44</c:v>
                </c:pt>
                <c:pt idx="3">
                  <c:v>45-54</c:v>
                </c:pt>
                <c:pt idx="4">
                  <c:v>55-64</c:v>
                </c:pt>
                <c:pt idx="5">
                  <c:v>65-69</c:v>
                </c:pt>
              </c:strCache>
            </c:strRef>
          </c:cat>
          <c:val>
            <c:numRef>
              <c:f>List1!$D$2:$D$8</c:f>
              <c:numCache>
                <c:formatCode>General</c:formatCode>
                <c:ptCount val="7"/>
                <c:pt idx="0">
                  <c:v>6</c:v>
                </c:pt>
                <c:pt idx="1">
                  <c:v>8</c:v>
                </c:pt>
                <c:pt idx="2">
                  <c:v>35</c:v>
                </c:pt>
                <c:pt idx="3">
                  <c:v>41</c:v>
                </c:pt>
                <c:pt idx="4">
                  <c:v>39</c:v>
                </c:pt>
                <c:pt idx="5">
                  <c:v>38</c:v>
                </c:pt>
              </c:numCache>
            </c:numRef>
          </c:val>
          <c:smooth val="0"/>
        </c:ser>
        <c:dLbls>
          <c:showLegendKey val="0"/>
          <c:showVal val="0"/>
          <c:showCatName val="0"/>
          <c:showSerName val="0"/>
          <c:showPercent val="0"/>
          <c:showBubbleSize val="0"/>
        </c:dLbls>
        <c:marker val="1"/>
        <c:smooth val="0"/>
        <c:axId val="129005056"/>
        <c:axId val="129006976"/>
      </c:lineChart>
      <c:catAx>
        <c:axId val="129005056"/>
        <c:scaling>
          <c:orientation val="minMax"/>
        </c:scaling>
        <c:delete val="0"/>
        <c:axPos val="b"/>
        <c:majorTickMark val="none"/>
        <c:minorTickMark val="none"/>
        <c:tickLblPos val="nextTo"/>
        <c:crossAx val="129006976"/>
        <c:crosses val="autoZero"/>
        <c:auto val="1"/>
        <c:lblAlgn val="ctr"/>
        <c:lblOffset val="100"/>
        <c:noMultiLvlLbl val="0"/>
      </c:catAx>
      <c:valAx>
        <c:axId val="129006976"/>
        <c:scaling>
          <c:orientation val="minMax"/>
        </c:scaling>
        <c:delete val="0"/>
        <c:axPos val="l"/>
        <c:majorGridlines/>
        <c:numFmt formatCode="General" sourceLinked="1"/>
        <c:majorTickMark val="none"/>
        <c:minorTickMark val="none"/>
        <c:tickLblPos val="nextTo"/>
        <c:spPr>
          <a:ln w="9525">
            <a:noFill/>
          </a:ln>
        </c:spPr>
        <c:crossAx val="129005056"/>
        <c:crosses val="autoZero"/>
        <c:crossBetween val="between"/>
      </c:valAx>
    </c:plotArea>
    <c:legend>
      <c:legendPos val="b"/>
      <c:overlay val="0"/>
    </c:legend>
    <c:plotVisOnly val="1"/>
    <c:dispBlanksAs val="gap"/>
    <c:showDLblsOverMax val="0"/>
  </c:chart>
  <c:txPr>
    <a:bodyPr/>
    <a:lstStyle/>
    <a:p>
      <a:pPr>
        <a:defRPr sz="1800"/>
      </a:pPr>
      <a:endParaRPr lang="cs-CZ"/>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0BEC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A584B-6A15-4E26-A438-A80CA369AE11}"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C7F9-1F35-4F01-84F5-EE6D8C52DFCA}" type="slidenum">
              <a:rPr lang="en-US" smtClean="0"/>
              <a:t>‹#›</a:t>
            </a:fld>
            <a:endParaRPr lang="en-US"/>
          </a:p>
        </p:txBody>
      </p:sp>
      <p:sp>
        <p:nvSpPr>
          <p:cNvPr id="7" name="Text Box 5"/>
          <p:cNvSpPr txBox="1">
            <a:spLocks noChangeArrowheads="1"/>
          </p:cNvSpPr>
          <p:nvPr userDrawn="1"/>
        </p:nvSpPr>
        <p:spPr bwMode="auto">
          <a:xfrm>
            <a:off x="431800" y="4651375"/>
            <a:ext cx="521970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78" tIns="45639" rIns="91278" bIns="4563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46088" eaLnBrk="0" fontAlgn="base" hangingPunct="0">
              <a:spcBef>
                <a:spcPct val="0"/>
              </a:spcBef>
              <a:spcAft>
                <a:spcPct val="0"/>
              </a:spcAft>
              <a:defRPr>
                <a:solidFill>
                  <a:schemeClr val="tx1"/>
                </a:solidFill>
                <a:latin typeface="Arial" charset="0"/>
                <a:cs typeface="Arial" charset="0"/>
              </a:defRPr>
            </a:lvl6pPr>
            <a:lvl7pPr marL="2971800" indent="-228600" defTabSz="446088" eaLnBrk="0" fontAlgn="base" hangingPunct="0">
              <a:spcBef>
                <a:spcPct val="0"/>
              </a:spcBef>
              <a:spcAft>
                <a:spcPct val="0"/>
              </a:spcAft>
              <a:defRPr>
                <a:solidFill>
                  <a:schemeClr val="tx1"/>
                </a:solidFill>
                <a:latin typeface="Arial" charset="0"/>
                <a:cs typeface="Arial" charset="0"/>
              </a:defRPr>
            </a:lvl7pPr>
            <a:lvl8pPr marL="3429000" indent="-228600" defTabSz="446088" eaLnBrk="0" fontAlgn="base" hangingPunct="0">
              <a:spcBef>
                <a:spcPct val="0"/>
              </a:spcBef>
              <a:spcAft>
                <a:spcPct val="0"/>
              </a:spcAft>
              <a:defRPr>
                <a:solidFill>
                  <a:schemeClr val="tx1"/>
                </a:solidFill>
                <a:latin typeface="Arial" charset="0"/>
                <a:cs typeface="Arial" charset="0"/>
              </a:defRPr>
            </a:lvl8pPr>
            <a:lvl9pPr marL="3886200" indent="-228600" defTabSz="446088"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grpSp>
        <p:nvGrpSpPr>
          <p:cNvPr id="8" name="Group 1"/>
          <p:cNvGrpSpPr>
            <a:grpSpLocks/>
          </p:cNvGrpSpPr>
          <p:nvPr userDrawn="1"/>
        </p:nvGrpSpPr>
        <p:grpSpPr bwMode="auto">
          <a:xfrm>
            <a:off x="5562600" y="3116263"/>
            <a:ext cx="3235325" cy="1323975"/>
            <a:chOff x="3969" y="1963"/>
            <a:chExt cx="2038" cy="834"/>
          </a:xfrm>
        </p:grpSpPr>
        <p:sp>
          <p:nvSpPr>
            <p:cNvPr id="9" name="Freeform 2"/>
            <p:cNvSpPr>
              <a:spLocks noChangeArrowheads="1"/>
            </p:cNvSpPr>
            <p:nvPr/>
          </p:nvSpPr>
          <p:spPr bwMode="auto">
            <a:xfrm>
              <a:off x="3969" y="1977"/>
              <a:ext cx="697" cy="807"/>
            </a:xfrm>
            <a:custGeom>
              <a:avLst/>
              <a:gdLst>
                <a:gd name="T0" fmla="*/ 0 w 875"/>
                <a:gd name="T1" fmla="*/ 0 h 1015"/>
                <a:gd name="T2" fmla="*/ 14 w 875"/>
                <a:gd name="T3" fmla="*/ 0 h 1015"/>
                <a:gd name="T4" fmla="*/ 26 w 875"/>
                <a:gd name="T5" fmla="*/ 41 h 1015"/>
                <a:gd name="T6" fmla="*/ 26 w 875"/>
                <a:gd name="T7" fmla="*/ 41 h 1015"/>
                <a:gd name="T8" fmla="*/ 26 w 875"/>
                <a:gd name="T9" fmla="*/ 48 h 1015"/>
                <a:gd name="T10" fmla="*/ 29 w 875"/>
                <a:gd name="T11" fmla="*/ 54 h 1015"/>
                <a:gd name="T12" fmla="*/ 29 w 875"/>
                <a:gd name="T13" fmla="*/ 54 h 1015"/>
                <a:gd name="T14" fmla="*/ 29 w 875"/>
                <a:gd name="T15" fmla="*/ 48 h 1015"/>
                <a:gd name="T16" fmla="*/ 31 w 875"/>
                <a:gd name="T17" fmla="*/ 41 h 1015"/>
                <a:gd name="T18" fmla="*/ 44 w 875"/>
                <a:gd name="T19" fmla="*/ 0 h 1015"/>
                <a:gd name="T20" fmla="*/ 57 w 875"/>
                <a:gd name="T21" fmla="*/ 0 h 1015"/>
                <a:gd name="T22" fmla="*/ 36 w 875"/>
                <a:gd name="T23" fmla="*/ 65 h 1015"/>
                <a:gd name="T24" fmla="*/ 20 w 875"/>
                <a:gd name="T25" fmla="*/ 65 h 1015"/>
                <a:gd name="T26" fmla="*/ 0 w 875"/>
                <a:gd name="T27" fmla="*/ 0 h 10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5" h="1015">
                  <a:moveTo>
                    <a:pt x="0" y="0"/>
                  </a:moveTo>
                  <a:lnTo>
                    <a:pt x="211" y="0"/>
                  </a:lnTo>
                  <a:lnTo>
                    <a:pt x="392" y="643"/>
                  </a:lnTo>
                  <a:lnTo>
                    <a:pt x="417" y="744"/>
                  </a:lnTo>
                  <a:lnTo>
                    <a:pt x="437" y="854"/>
                  </a:lnTo>
                  <a:lnTo>
                    <a:pt x="458" y="749"/>
                  </a:lnTo>
                  <a:lnTo>
                    <a:pt x="483" y="643"/>
                  </a:lnTo>
                  <a:lnTo>
                    <a:pt x="663" y="0"/>
                  </a:lnTo>
                  <a:lnTo>
                    <a:pt x="875" y="0"/>
                  </a:lnTo>
                  <a:lnTo>
                    <a:pt x="563" y="1015"/>
                  </a:lnTo>
                  <a:lnTo>
                    <a:pt x="307" y="1015"/>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Freeform 3"/>
            <p:cNvSpPr>
              <a:spLocks noChangeArrowheads="1"/>
            </p:cNvSpPr>
            <p:nvPr/>
          </p:nvSpPr>
          <p:spPr bwMode="auto">
            <a:xfrm>
              <a:off x="4652" y="1977"/>
              <a:ext cx="668" cy="807"/>
            </a:xfrm>
            <a:custGeom>
              <a:avLst/>
              <a:gdLst>
                <a:gd name="T0" fmla="*/ 0 w 839"/>
                <a:gd name="T1" fmla="*/ 0 h 1015"/>
                <a:gd name="T2" fmla="*/ 14 w 839"/>
                <a:gd name="T3" fmla="*/ 0 h 1015"/>
                <a:gd name="T4" fmla="*/ 14 w 839"/>
                <a:gd name="T5" fmla="*/ 26 h 1015"/>
                <a:gd name="T6" fmla="*/ 36 w 839"/>
                <a:gd name="T7" fmla="*/ 0 h 1015"/>
                <a:gd name="T8" fmla="*/ 50 w 839"/>
                <a:gd name="T9" fmla="*/ 0 h 1015"/>
                <a:gd name="T10" fmla="*/ 29 w 839"/>
                <a:gd name="T11" fmla="*/ 24 h 1015"/>
                <a:gd name="T12" fmla="*/ 54 w 839"/>
                <a:gd name="T13" fmla="*/ 65 h 1015"/>
                <a:gd name="T14" fmla="*/ 41 w 839"/>
                <a:gd name="T15" fmla="*/ 65 h 1015"/>
                <a:gd name="T16" fmla="*/ 21 w 839"/>
                <a:gd name="T17" fmla="*/ 34 h 1015"/>
                <a:gd name="T18" fmla="*/ 14 w 839"/>
                <a:gd name="T19" fmla="*/ 43 h 1015"/>
                <a:gd name="T20" fmla="*/ 14 w 839"/>
                <a:gd name="T21" fmla="*/ 65 h 1015"/>
                <a:gd name="T22" fmla="*/ 0 w 839"/>
                <a:gd name="T23" fmla="*/ 65 h 1015"/>
                <a:gd name="T24" fmla="*/ 0 w 839"/>
                <a:gd name="T25" fmla="*/ 0 h 10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9" h="1015">
                  <a:moveTo>
                    <a:pt x="0" y="0"/>
                  </a:moveTo>
                  <a:lnTo>
                    <a:pt x="211" y="0"/>
                  </a:lnTo>
                  <a:lnTo>
                    <a:pt x="211" y="407"/>
                  </a:lnTo>
                  <a:lnTo>
                    <a:pt x="543" y="0"/>
                  </a:lnTo>
                  <a:lnTo>
                    <a:pt x="769" y="0"/>
                  </a:lnTo>
                  <a:lnTo>
                    <a:pt x="458" y="372"/>
                  </a:lnTo>
                  <a:lnTo>
                    <a:pt x="839" y="1015"/>
                  </a:lnTo>
                  <a:lnTo>
                    <a:pt x="613" y="1015"/>
                  </a:lnTo>
                  <a:lnTo>
                    <a:pt x="332" y="528"/>
                  </a:lnTo>
                  <a:lnTo>
                    <a:pt x="211" y="674"/>
                  </a:lnTo>
                  <a:lnTo>
                    <a:pt x="211" y="1015"/>
                  </a:lnTo>
                  <a:lnTo>
                    <a:pt x="0" y="1015"/>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Freeform 4"/>
            <p:cNvSpPr>
              <a:spLocks noChangeArrowheads="1"/>
            </p:cNvSpPr>
            <p:nvPr/>
          </p:nvSpPr>
          <p:spPr bwMode="auto">
            <a:xfrm>
              <a:off x="5216" y="1963"/>
              <a:ext cx="791" cy="835"/>
            </a:xfrm>
            <a:custGeom>
              <a:avLst/>
              <a:gdLst>
                <a:gd name="T0" fmla="*/ 60 w 995"/>
                <a:gd name="T1" fmla="*/ 65 h 1050"/>
                <a:gd name="T2" fmla="*/ 51 w 995"/>
                <a:gd name="T3" fmla="*/ 67 h 1050"/>
                <a:gd name="T4" fmla="*/ 44 w 995"/>
                <a:gd name="T5" fmla="*/ 65 h 1050"/>
                <a:gd name="T6" fmla="*/ 41 w 995"/>
                <a:gd name="T7" fmla="*/ 63 h 1050"/>
                <a:gd name="T8" fmla="*/ 38 w 995"/>
                <a:gd name="T9" fmla="*/ 60 h 1050"/>
                <a:gd name="T10" fmla="*/ 36 w 995"/>
                <a:gd name="T11" fmla="*/ 60 h 1050"/>
                <a:gd name="T12" fmla="*/ 33 w 995"/>
                <a:gd name="T13" fmla="*/ 64 h 1050"/>
                <a:gd name="T14" fmla="*/ 25 w 995"/>
                <a:gd name="T15" fmla="*/ 67 h 1050"/>
                <a:gd name="T16" fmla="*/ 17 w 995"/>
                <a:gd name="T17" fmla="*/ 67 h 1050"/>
                <a:gd name="T18" fmla="*/ 7 w 995"/>
                <a:gd name="T19" fmla="*/ 63 h 1050"/>
                <a:gd name="T20" fmla="*/ 3 w 995"/>
                <a:gd name="T21" fmla="*/ 60 h 1050"/>
                <a:gd name="T22" fmla="*/ 2 w 995"/>
                <a:gd name="T23" fmla="*/ 54 h 1050"/>
                <a:gd name="T24" fmla="*/ 0 w 995"/>
                <a:gd name="T25" fmla="*/ 48 h 1050"/>
                <a:gd name="T26" fmla="*/ 2 w 995"/>
                <a:gd name="T27" fmla="*/ 41 h 1050"/>
                <a:gd name="T28" fmla="*/ 6 w 995"/>
                <a:gd name="T29" fmla="*/ 35 h 1050"/>
                <a:gd name="T30" fmla="*/ 14 w 995"/>
                <a:gd name="T31" fmla="*/ 32 h 1050"/>
                <a:gd name="T32" fmla="*/ 9 w 995"/>
                <a:gd name="T33" fmla="*/ 29 h 1050"/>
                <a:gd name="T34" fmla="*/ 6 w 995"/>
                <a:gd name="T35" fmla="*/ 23 h 1050"/>
                <a:gd name="T36" fmla="*/ 4 w 995"/>
                <a:gd name="T37" fmla="*/ 17 h 1050"/>
                <a:gd name="T38" fmla="*/ 6 w 995"/>
                <a:gd name="T39" fmla="*/ 10 h 1050"/>
                <a:gd name="T40" fmla="*/ 11 w 995"/>
                <a:gd name="T41" fmla="*/ 3 h 1050"/>
                <a:gd name="T42" fmla="*/ 23 w 995"/>
                <a:gd name="T43" fmla="*/ 0 h 1050"/>
                <a:gd name="T44" fmla="*/ 30 w 995"/>
                <a:gd name="T45" fmla="*/ 2 h 1050"/>
                <a:gd name="T46" fmla="*/ 32 w 995"/>
                <a:gd name="T47" fmla="*/ 12 h 1050"/>
                <a:gd name="T48" fmla="*/ 28 w 995"/>
                <a:gd name="T49" fmla="*/ 10 h 1050"/>
                <a:gd name="T50" fmla="*/ 23 w 995"/>
                <a:gd name="T51" fmla="*/ 9 h 1050"/>
                <a:gd name="T52" fmla="*/ 18 w 995"/>
                <a:gd name="T53" fmla="*/ 11 h 1050"/>
                <a:gd name="T54" fmla="*/ 15 w 995"/>
                <a:gd name="T55" fmla="*/ 14 h 1050"/>
                <a:gd name="T56" fmla="*/ 14 w 995"/>
                <a:gd name="T57" fmla="*/ 18 h 1050"/>
                <a:gd name="T58" fmla="*/ 17 w 995"/>
                <a:gd name="T59" fmla="*/ 24 h 1050"/>
                <a:gd name="T60" fmla="*/ 21 w 995"/>
                <a:gd name="T61" fmla="*/ 26 h 1050"/>
                <a:gd name="T62" fmla="*/ 36 w 995"/>
                <a:gd name="T63" fmla="*/ 27 h 1050"/>
                <a:gd name="T64" fmla="*/ 46 w 995"/>
                <a:gd name="T65" fmla="*/ 27 h 1050"/>
                <a:gd name="T66" fmla="*/ 46 w 995"/>
                <a:gd name="T67" fmla="*/ 36 h 1050"/>
                <a:gd name="T68" fmla="*/ 46 w 995"/>
                <a:gd name="T69" fmla="*/ 46 h 1050"/>
                <a:gd name="T70" fmla="*/ 48 w 995"/>
                <a:gd name="T71" fmla="*/ 54 h 1050"/>
                <a:gd name="T72" fmla="*/ 50 w 995"/>
                <a:gd name="T73" fmla="*/ 57 h 1050"/>
                <a:gd name="T74" fmla="*/ 53 w 995"/>
                <a:gd name="T75" fmla="*/ 58 h 1050"/>
                <a:gd name="T76" fmla="*/ 58 w 995"/>
                <a:gd name="T77" fmla="*/ 56 h 1050"/>
                <a:gd name="T78" fmla="*/ 28 w 995"/>
                <a:gd name="T79" fmla="*/ 36 h 1050"/>
                <a:gd name="T80" fmla="*/ 20 w 995"/>
                <a:gd name="T81" fmla="*/ 36 h 1050"/>
                <a:gd name="T82" fmla="*/ 16 w 995"/>
                <a:gd name="T83" fmla="*/ 38 h 1050"/>
                <a:gd name="T84" fmla="*/ 12 w 995"/>
                <a:gd name="T85" fmla="*/ 44 h 1050"/>
                <a:gd name="T86" fmla="*/ 11 w 995"/>
                <a:gd name="T87" fmla="*/ 49 h 1050"/>
                <a:gd name="T88" fmla="*/ 14 w 995"/>
                <a:gd name="T89" fmla="*/ 55 h 1050"/>
                <a:gd name="T90" fmla="*/ 20 w 995"/>
                <a:gd name="T91" fmla="*/ 58 h 1050"/>
                <a:gd name="T92" fmla="*/ 26 w 995"/>
                <a:gd name="T93" fmla="*/ 58 h 1050"/>
                <a:gd name="T94" fmla="*/ 32 w 995"/>
                <a:gd name="T95" fmla="*/ 54 h 1050"/>
                <a:gd name="T96" fmla="*/ 34 w 995"/>
                <a:gd name="T97" fmla="*/ 50 h 1050"/>
                <a:gd name="T98" fmla="*/ 36 w 995"/>
                <a:gd name="T99" fmla="*/ 37 h 10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95" h="1050">
                  <a:moveTo>
                    <a:pt x="995" y="985"/>
                  </a:moveTo>
                  <a:lnTo>
                    <a:pt x="995" y="985"/>
                  </a:lnTo>
                  <a:lnTo>
                    <a:pt x="944" y="1015"/>
                  </a:lnTo>
                  <a:lnTo>
                    <a:pt x="894" y="1030"/>
                  </a:lnTo>
                  <a:lnTo>
                    <a:pt x="849" y="1040"/>
                  </a:lnTo>
                  <a:lnTo>
                    <a:pt x="799" y="1045"/>
                  </a:lnTo>
                  <a:lnTo>
                    <a:pt x="738" y="1040"/>
                  </a:lnTo>
                  <a:lnTo>
                    <a:pt x="688" y="1025"/>
                  </a:lnTo>
                  <a:lnTo>
                    <a:pt x="668" y="1015"/>
                  </a:lnTo>
                  <a:lnTo>
                    <a:pt x="648" y="1000"/>
                  </a:lnTo>
                  <a:lnTo>
                    <a:pt x="633" y="985"/>
                  </a:lnTo>
                  <a:lnTo>
                    <a:pt x="618" y="965"/>
                  </a:lnTo>
                  <a:lnTo>
                    <a:pt x="603" y="935"/>
                  </a:lnTo>
                  <a:lnTo>
                    <a:pt x="593" y="895"/>
                  </a:lnTo>
                  <a:lnTo>
                    <a:pt x="568" y="945"/>
                  </a:lnTo>
                  <a:lnTo>
                    <a:pt x="537" y="975"/>
                  </a:lnTo>
                  <a:lnTo>
                    <a:pt x="522" y="995"/>
                  </a:lnTo>
                  <a:lnTo>
                    <a:pt x="497" y="1005"/>
                  </a:lnTo>
                  <a:lnTo>
                    <a:pt x="447" y="1030"/>
                  </a:lnTo>
                  <a:lnTo>
                    <a:pt x="392" y="1045"/>
                  </a:lnTo>
                  <a:lnTo>
                    <a:pt x="326" y="1050"/>
                  </a:lnTo>
                  <a:lnTo>
                    <a:pt x="256" y="1040"/>
                  </a:lnTo>
                  <a:lnTo>
                    <a:pt x="191" y="1025"/>
                  </a:lnTo>
                  <a:lnTo>
                    <a:pt x="135" y="1000"/>
                  </a:lnTo>
                  <a:lnTo>
                    <a:pt x="110" y="985"/>
                  </a:lnTo>
                  <a:lnTo>
                    <a:pt x="90" y="965"/>
                  </a:lnTo>
                  <a:lnTo>
                    <a:pt x="65" y="945"/>
                  </a:lnTo>
                  <a:lnTo>
                    <a:pt x="50" y="925"/>
                  </a:lnTo>
                  <a:lnTo>
                    <a:pt x="35" y="900"/>
                  </a:lnTo>
                  <a:lnTo>
                    <a:pt x="20" y="874"/>
                  </a:lnTo>
                  <a:lnTo>
                    <a:pt x="10" y="844"/>
                  </a:lnTo>
                  <a:lnTo>
                    <a:pt x="5" y="814"/>
                  </a:lnTo>
                  <a:lnTo>
                    <a:pt x="0" y="784"/>
                  </a:lnTo>
                  <a:lnTo>
                    <a:pt x="0" y="749"/>
                  </a:lnTo>
                  <a:lnTo>
                    <a:pt x="0" y="699"/>
                  </a:lnTo>
                  <a:lnTo>
                    <a:pt x="10" y="653"/>
                  </a:lnTo>
                  <a:lnTo>
                    <a:pt x="30" y="613"/>
                  </a:lnTo>
                  <a:lnTo>
                    <a:pt x="50" y="578"/>
                  </a:lnTo>
                  <a:lnTo>
                    <a:pt x="80" y="548"/>
                  </a:lnTo>
                  <a:lnTo>
                    <a:pt x="115" y="523"/>
                  </a:lnTo>
                  <a:lnTo>
                    <a:pt x="161" y="503"/>
                  </a:lnTo>
                  <a:lnTo>
                    <a:pt x="206" y="488"/>
                  </a:lnTo>
                  <a:lnTo>
                    <a:pt x="171" y="468"/>
                  </a:lnTo>
                  <a:lnTo>
                    <a:pt x="141" y="442"/>
                  </a:lnTo>
                  <a:lnTo>
                    <a:pt x="115" y="422"/>
                  </a:lnTo>
                  <a:lnTo>
                    <a:pt x="95" y="397"/>
                  </a:lnTo>
                  <a:lnTo>
                    <a:pt x="80" y="367"/>
                  </a:lnTo>
                  <a:lnTo>
                    <a:pt x="65" y="337"/>
                  </a:lnTo>
                  <a:lnTo>
                    <a:pt x="60" y="302"/>
                  </a:lnTo>
                  <a:lnTo>
                    <a:pt x="60" y="262"/>
                  </a:lnTo>
                  <a:lnTo>
                    <a:pt x="65" y="206"/>
                  </a:lnTo>
                  <a:lnTo>
                    <a:pt x="80" y="151"/>
                  </a:lnTo>
                  <a:lnTo>
                    <a:pt x="105" y="106"/>
                  </a:lnTo>
                  <a:lnTo>
                    <a:pt x="141" y="71"/>
                  </a:lnTo>
                  <a:lnTo>
                    <a:pt x="181" y="41"/>
                  </a:lnTo>
                  <a:lnTo>
                    <a:pt x="231" y="15"/>
                  </a:lnTo>
                  <a:lnTo>
                    <a:pt x="291" y="5"/>
                  </a:lnTo>
                  <a:lnTo>
                    <a:pt x="357" y="0"/>
                  </a:lnTo>
                  <a:lnTo>
                    <a:pt x="417" y="0"/>
                  </a:lnTo>
                  <a:lnTo>
                    <a:pt x="472" y="10"/>
                  </a:lnTo>
                  <a:lnTo>
                    <a:pt x="522" y="30"/>
                  </a:lnTo>
                  <a:lnTo>
                    <a:pt x="568" y="56"/>
                  </a:lnTo>
                  <a:lnTo>
                    <a:pt x="502" y="191"/>
                  </a:lnTo>
                  <a:lnTo>
                    <a:pt x="467" y="166"/>
                  </a:lnTo>
                  <a:lnTo>
                    <a:pt x="432" y="151"/>
                  </a:lnTo>
                  <a:lnTo>
                    <a:pt x="402" y="141"/>
                  </a:lnTo>
                  <a:lnTo>
                    <a:pt x="367" y="136"/>
                  </a:lnTo>
                  <a:lnTo>
                    <a:pt x="336" y="141"/>
                  </a:lnTo>
                  <a:lnTo>
                    <a:pt x="311" y="146"/>
                  </a:lnTo>
                  <a:lnTo>
                    <a:pt x="286" y="161"/>
                  </a:lnTo>
                  <a:lnTo>
                    <a:pt x="271" y="176"/>
                  </a:lnTo>
                  <a:lnTo>
                    <a:pt x="251" y="196"/>
                  </a:lnTo>
                  <a:lnTo>
                    <a:pt x="241" y="221"/>
                  </a:lnTo>
                  <a:lnTo>
                    <a:pt x="236" y="246"/>
                  </a:lnTo>
                  <a:lnTo>
                    <a:pt x="231" y="277"/>
                  </a:lnTo>
                  <a:lnTo>
                    <a:pt x="236" y="312"/>
                  </a:lnTo>
                  <a:lnTo>
                    <a:pt x="241" y="347"/>
                  </a:lnTo>
                  <a:lnTo>
                    <a:pt x="256" y="372"/>
                  </a:lnTo>
                  <a:lnTo>
                    <a:pt x="276" y="392"/>
                  </a:lnTo>
                  <a:lnTo>
                    <a:pt x="306" y="407"/>
                  </a:lnTo>
                  <a:lnTo>
                    <a:pt x="336" y="417"/>
                  </a:lnTo>
                  <a:lnTo>
                    <a:pt x="377" y="427"/>
                  </a:lnTo>
                  <a:lnTo>
                    <a:pt x="427" y="427"/>
                  </a:lnTo>
                  <a:lnTo>
                    <a:pt x="563" y="427"/>
                  </a:lnTo>
                  <a:lnTo>
                    <a:pt x="563" y="317"/>
                  </a:lnTo>
                  <a:lnTo>
                    <a:pt x="728" y="267"/>
                  </a:lnTo>
                  <a:lnTo>
                    <a:pt x="728" y="427"/>
                  </a:lnTo>
                  <a:lnTo>
                    <a:pt x="934" y="427"/>
                  </a:lnTo>
                  <a:lnTo>
                    <a:pt x="934" y="558"/>
                  </a:lnTo>
                  <a:lnTo>
                    <a:pt x="728" y="558"/>
                  </a:lnTo>
                  <a:lnTo>
                    <a:pt x="728" y="648"/>
                  </a:lnTo>
                  <a:lnTo>
                    <a:pt x="728" y="724"/>
                  </a:lnTo>
                  <a:lnTo>
                    <a:pt x="728" y="769"/>
                  </a:lnTo>
                  <a:lnTo>
                    <a:pt x="733" y="804"/>
                  </a:lnTo>
                  <a:lnTo>
                    <a:pt x="743" y="834"/>
                  </a:lnTo>
                  <a:lnTo>
                    <a:pt x="753" y="859"/>
                  </a:lnTo>
                  <a:lnTo>
                    <a:pt x="763" y="879"/>
                  </a:lnTo>
                  <a:lnTo>
                    <a:pt x="784" y="895"/>
                  </a:lnTo>
                  <a:lnTo>
                    <a:pt x="804" y="905"/>
                  </a:lnTo>
                  <a:lnTo>
                    <a:pt x="829" y="905"/>
                  </a:lnTo>
                  <a:lnTo>
                    <a:pt x="859" y="905"/>
                  </a:lnTo>
                  <a:lnTo>
                    <a:pt x="884" y="895"/>
                  </a:lnTo>
                  <a:lnTo>
                    <a:pt x="914" y="879"/>
                  </a:lnTo>
                  <a:lnTo>
                    <a:pt x="939" y="859"/>
                  </a:lnTo>
                  <a:lnTo>
                    <a:pt x="995" y="985"/>
                  </a:lnTo>
                  <a:close/>
                  <a:moveTo>
                    <a:pt x="432" y="558"/>
                  </a:moveTo>
                  <a:lnTo>
                    <a:pt x="432" y="558"/>
                  </a:lnTo>
                  <a:lnTo>
                    <a:pt x="362" y="563"/>
                  </a:lnTo>
                  <a:lnTo>
                    <a:pt x="311" y="568"/>
                  </a:lnTo>
                  <a:lnTo>
                    <a:pt x="276" y="578"/>
                  </a:lnTo>
                  <a:lnTo>
                    <a:pt x="246" y="593"/>
                  </a:lnTo>
                  <a:lnTo>
                    <a:pt x="216" y="618"/>
                  </a:lnTo>
                  <a:lnTo>
                    <a:pt x="196" y="653"/>
                  </a:lnTo>
                  <a:lnTo>
                    <a:pt x="186" y="689"/>
                  </a:lnTo>
                  <a:lnTo>
                    <a:pt x="181" y="734"/>
                  </a:lnTo>
                  <a:lnTo>
                    <a:pt x="181" y="769"/>
                  </a:lnTo>
                  <a:lnTo>
                    <a:pt x="191" y="804"/>
                  </a:lnTo>
                  <a:lnTo>
                    <a:pt x="206" y="834"/>
                  </a:lnTo>
                  <a:lnTo>
                    <a:pt x="231" y="859"/>
                  </a:lnTo>
                  <a:lnTo>
                    <a:pt x="256" y="879"/>
                  </a:lnTo>
                  <a:lnTo>
                    <a:pt x="286" y="895"/>
                  </a:lnTo>
                  <a:lnTo>
                    <a:pt x="316" y="905"/>
                  </a:lnTo>
                  <a:lnTo>
                    <a:pt x="357" y="910"/>
                  </a:lnTo>
                  <a:lnTo>
                    <a:pt x="402" y="905"/>
                  </a:lnTo>
                  <a:lnTo>
                    <a:pt x="447" y="885"/>
                  </a:lnTo>
                  <a:lnTo>
                    <a:pt x="482" y="859"/>
                  </a:lnTo>
                  <a:lnTo>
                    <a:pt x="497" y="844"/>
                  </a:lnTo>
                  <a:lnTo>
                    <a:pt x="512" y="824"/>
                  </a:lnTo>
                  <a:lnTo>
                    <a:pt x="532" y="779"/>
                  </a:lnTo>
                  <a:lnTo>
                    <a:pt x="547" y="719"/>
                  </a:lnTo>
                  <a:lnTo>
                    <a:pt x="558" y="653"/>
                  </a:lnTo>
                  <a:lnTo>
                    <a:pt x="563" y="578"/>
                  </a:lnTo>
                  <a:lnTo>
                    <a:pt x="563" y="558"/>
                  </a:lnTo>
                  <a:lnTo>
                    <a:pt x="432" y="558"/>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 name="Rectangle 11"/>
          <p:cNvSpPr/>
          <p:nvPr userDrawn="1"/>
        </p:nvSpPr>
        <p:spPr>
          <a:xfrm>
            <a:off x="7542213" y="0"/>
            <a:ext cx="1373187" cy="609600"/>
          </a:xfrm>
          <a:prstGeom prst="rect">
            <a:avLst/>
          </a:prstGeom>
          <a:solidFill>
            <a:srgbClr val="B0B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3430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A584B-6A15-4E26-A438-A80CA369AE11}"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100415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A584B-6A15-4E26-A438-A80CA369AE11}"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65078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143000"/>
          </a:xfrm>
        </p:spPr>
        <p:txBody>
          <a:bodyPr/>
          <a:lstStyle>
            <a:lvl1pPr algn="l">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6">
                  <a:lumMod val="60000"/>
                  <a:lumOff val="40000"/>
                </a:schemeClr>
              </a:buClr>
              <a:buSzPct val="105000"/>
              <a:buFont typeface="Wingdings" pitchFamily="2" charset="2"/>
              <a:buChar char="q"/>
              <a:defRPr/>
            </a:lvl1pPr>
            <a:lvl2pPr marL="742950" indent="-285750">
              <a:buClr>
                <a:schemeClr val="accent6">
                  <a:lumMod val="60000"/>
                  <a:lumOff val="40000"/>
                </a:schemeClr>
              </a:buClr>
              <a:buSzPct val="142000"/>
              <a:buFont typeface="Wingdings" pitchFamily="2" charset="2"/>
              <a:buChar char=""/>
              <a:defRPr/>
            </a:lvl2pPr>
            <a:lvl3pPr marL="1143000" indent="-228600">
              <a:buClr>
                <a:schemeClr val="accent6">
                  <a:lumMod val="60000"/>
                  <a:lumOff val="40000"/>
                </a:schemeClr>
              </a:buClr>
              <a:buSzPct val="105000"/>
              <a:buFont typeface="Wingdings" pitchFamily="2" charset="2"/>
              <a:buChar char="q"/>
              <a:defRPr/>
            </a:lvl3pPr>
            <a:lvl4pPr marL="1600200" indent="-228600">
              <a:buClr>
                <a:schemeClr val="accent6">
                  <a:lumMod val="60000"/>
                  <a:lumOff val="40000"/>
                </a:schemeClr>
              </a:buClr>
              <a:buSzPct val="105000"/>
              <a:buFont typeface="Wingdings" pitchFamily="2" charset="2"/>
              <a:buChar char="q"/>
              <a:defRPr/>
            </a:lvl4pPr>
            <a:lvl5pPr marL="2057400" indent="-228600">
              <a:buClr>
                <a:schemeClr val="accent6">
                  <a:lumMod val="60000"/>
                  <a:lumOff val="40000"/>
                </a:schemeClr>
              </a:buClr>
              <a:buSzPct val="105000"/>
              <a:buFont typeface="Wingdings"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CA584B-6A15-4E26-A438-A80CA369AE11}"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14618655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A584B-6A15-4E26-A438-A80CA369AE11}"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324976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A584B-6A15-4E26-A438-A80CA369AE11}"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2780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A584B-6A15-4E26-A438-A80CA369AE11}" type="datetimeFigureOut">
              <a:rPr lang="en-US" smtClean="0"/>
              <a:t>11/15/2013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402821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A584B-6A15-4E26-A438-A80CA369AE11}" type="datetimeFigureOut">
              <a:rPr lang="en-US" smtClean="0"/>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351174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A584B-6A15-4E26-A438-A80CA369AE11}" type="datetimeFigureOut">
              <a:rPr lang="en-US" smtClean="0"/>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371314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A584B-6A15-4E26-A438-A80CA369AE11}"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179313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A584B-6A15-4E26-A438-A80CA369AE11}"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2C7F9-1F35-4F01-84F5-EE6D8C52DFCA}" type="slidenum">
              <a:rPr lang="en-US" smtClean="0"/>
              <a:t>‹#›</a:t>
            </a:fld>
            <a:endParaRPr lang="en-US"/>
          </a:p>
        </p:txBody>
      </p:sp>
    </p:spTree>
    <p:extLst>
      <p:ext uri="{BB962C8B-B14F-4D97-AF65-F5344CB8AC3E}">
        <p14:creationId xmlns:p14="http://schemas.microsoft.com/office/powerpoint/2010/main" val="406248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1038"/>
            <a:ext cx="8229600" cy="7365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A584B-6A15-4E26-A438-A80CA369AE11}" type="datetimeFigureOut">
              <a:rPr lang="en-US" smtClean="0"/>
              <a:t>11/15/2013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7" name="Group 6"/>
          <p:cNvGrpSpPr/>
          <p:nvPr userDrawn="1"/>
        </p:nvGrpSpPr>
        <p:grpSpPr>
          <a:xfrm>
            <a:off x="-1588" y="0"/>
            <a:ext cx="9147176" cy="681039"/>
            <a:chOff x="-1588" y="0"/>
            <a:chExt cx="10080626" cy="900113"/>
          </a:xfrm>
        </p:grpSpPr>
        <p:sp>
          <p:nvSpPr>
            <p:cNvPr id="8" name="AutoShape 1"/>
            <p:cNvSpPr>
              <a:spLocks noChangeArrowheads="1"/>
            </p:cNvSpPr>
            <p:nvPr/>
          </p:nvSpPr>
          <p:spPr bwMode="auto">
            <a:xfrm>
              <a:off x="-1588" y="0"/>
              <a:ext cx="10080626" cy="900113"/>
            </a:xfrm>
            <a:prstGeom prst="roundRect">
              <a:avLst>
                <a:gd name="adj" fmla="val 176"/>
              </a:avLst>
            </a:prstGeom>
            <a:solidFill>
              <a:srgbClr val="B0BEC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78" tIns="45639" rIns="91278" bIns="45639" anchor="ctr"/>
            <a:lstStyle/>
            <a:p>
              <a:endParaRPr lang="en-US"/>
            </a:p>
          </p:txBody>
        </p:sp>
        <p:grpSp>
          <p:nvGrpSpPr>
            <p:cNvPr id="9" name="Group 4"/>
            <p:cNvGrpSpPr>
              <a:grpSpLocks/>
            </p:cNvGrpSpPr>
            <p:nvPr/>
          </p:nvGrpSpPr>
          <p:grpSpPr bwMode="auto">
            <a:xfrm>
              <a:off x="8472488" y="239713"/>
              <a:ext cx="1098550" cy="447675"/>
              <a:chOff x="5337" y="151"/>
              <a:chExt cx="692" cy="282"/>
            </a:xfrm>
          </p:grpSpPr>
          <p:sp>
            <p:nvSpPr>
              <p:cNvPr id="10" name="Freeform 5"/>
              <p:cNvSpPr>
                <a:spLocks noChangeArrowheads="1"/>
              </p:cNvSpPr>
              <p:nvPr/>
            </p:nvSpPr>
            <p:spPr bwMode="auto">
              <a:xfrm>
                <a:off x="5337" y="156"/>
                <a:ext cx="237" cy="273"/>
              </a:xfrm>
              <a:custGeom>
                <a:avLst/>
                <a:gdLst>
                  <a:gd name="T0" fmla="*/ 0 w 875"/>
                  <a:gd name="T1" fmla="*/ 0 h 1015"/>
                  <a:gd name="T2" fmla="*/ 0 w 875"/>
                  <a:gd name="T3" fmla="*/ 0 h 1015"/>
                  <a:gd name="T4" fmla="*/ 0 w 875"/>
                  <a:gd name="T5" fmla="*/ 0 h 1015"/>
                  <a:gd name="T6" fmla="*/ 0 w 875"/>
                  <a:gd name="T7" fmla="*/ 0 h 1015"/>
                  <a:gd name="T8" fmla="*/ 0 w 875"/>
                  <a:gd name="T9" fmla="*/ 0 h 1015"/>
                  <a:gd name="T10" fmla="*/ 0 w 875"/>
                  <a:gd name="T11" fmla="*/ 0 h 1015"/>
                  <a:gd name="T12" fmla="*/ 0 w 875"/>
                  <a:gd name="T13" fmla="*/ 0 h 1015"/>
                  <a:gd name="T14" fmla="*/ 0 w 875"/>
                  <a:gd name="T15" fmla="*/ 0 h 1015"/>
                  <a:gd name="T16" fmla="*/ 0 w 875"/>
                  <a:gd name="T17" fmla="*/ 0 h 1015"/>
                  <a:gd name="T18" fmla="*/ 0 w 875"/>
                  <a:gd name="T19" fmla="*/ 0 h 1015"/>
                  <a:gd name="T20" fmla="*/ 0 w 875"/>
                  <a:gd name="T21" fmla="*/ 0 h 1015"/>
                  <a:gd name="T22" fmla="*/ 0 w 875"/>
                  <a:gd name="T23" fmla="*/ 0 h 1015"/>
                  <a:gd name="T24" fmla="*/ 0 w 875"/>
                  <a:gd name="T25" fmla="*/ 0 h 1015"/>
                  <a:gd name="T26" fmla="*/ 0 w 875"/>
                  <a:gd name="T27" fmla="*/ 0 h 10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5" h="1015">
                    <a:moveTo>
                      <a:pt x="0" y="0"/>
                    </a:moveTo>
                    <a:lnTo>
                      <a:pt x="211" y="0"/>
                    </a:lnTo>
                    <a:lnTo>
                      <a:pt x="392" y="643"/>
                    </a:lnTo>
                    <a:lnTo>
                      <a:pt x="417" y="744"/>
                    </a:lnTo>
                    <a:lnTo>
                      <a:pt x="437" y="854"/>
                    </a:lnTo>
                    <a:lnTo>
                      <a:pt x="458" y="749"/>
                    </a:lnTo>
                    <a:lnTo>
                      <a:pt x="483" y="643"/>
                    </a:lnTo>
                    <a:lnTo>
                      <a:pt x="663" y="0"/>
                    </a:lnTo>
                    <a:lnTo>
                      <a:pt x="875" y="0"/>
                    </a:lnTo>
                    <a:lnTo>
                      <a:pt x="563" y="1015"/>
                    </a:lnTo>
                    <a:lnTo>
                      <a:pt x="307" y="1015"/>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Freeform 6"/>
              <p:cNvSpPr>
                <a:spLocks noChangeArrowheads="1"/>
              </p:cNvSpPr>
              <p:nvPr/>
            </p:nvSpPr>
            <p:spPr bwMode="auto">
              <a:xfrm>
                <a:off x="5570" y="156"/>
                <a:ext cx="228" cy="273"/>
              </a:xfrm>
              <a:custGeom>
                <a:avLst/>
                <a:gdLst>
                  <a:gd name="T0" fmla="*/ 0 w 839"/>
                  <a:gd name="T1" fmla="*/ 0 h 1015"/>
                  <a:gd name="T2" fmla="*/ 0 w 839"/>
                  <a:gd name="T3" fmla="*/ 0 h 1015"/>
                  <a:gd name="T4" fmla="*/ 0 w 839"/>
                  <a:gd name="T5" fmla="*/ 0 h 1015"/>
                  <a:gd name="T6" fmla="*/ 0 w 839"/>
                  <a:gd name="T7" fmla="*/ 0 h 1015"/>
                  <a:gd name="T8" fmla="*/ 0 w 839"/>
                  <a:gd name="T9" fmla="*/ 0 h 1015"/>
                  <a:gd name="T10" fmla="*/ 0 w 839"/>
                  <a:gd name="T11" fmla="*/ 0 h 1015"/>
                  <a:gd name="T12" fmla="*/ 0 w 839"/>
                  <a:gd name="T13" fmla="*/ 0 h 1015"/>
                  <a:gd name="T14" fmla="*/ 0 w 839"/>
                  <a:gd name="T15" fmla="*/ 0 h 1015"/>
                  <a:gd name="T16" fmla="*/ 0 w 839"/>
                  <a:gd name="T17" fmla="*/ 0 h 1015"/>
                  <a:gd name="T18" fmla="*/ 0 w 839"/>
                  <a:gd name="T19" fmla="*/ 0 h 1015"/>
                  <a:gd name="T20" fmla="*/ 0 w 839"/>
                  <a:gd name="T21" fmla="*/ 0 h 1015"/>
                  <a:gd name="T22" fmla="*/ 0 w 839"/>
                  <a:gd name="T23" fmla="*/ 0 h 1015"/>
                  <a:gd name="T24" fmla="*/ 0 w 839"/>
                  <a:gd name="T25" fmla="*/ 0 h 10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9" h="1015">
                    <a:moveTo>
                      <a:pt x="0" y="0"/>
                    </a:moveTo>
                    <a:lnTo>
                      <a:pt x="211" y="0"/>
                    </a:lnTo>
                    <a:lnTo>
                      <a:pt x="211" y="407"/>
                    </a:lnTo>
                    <a:lnTo>
                      <a:pt x="543" y="0"/>
                    </a:lnTo>
                    <a:lnTo>
                      <a:pt x="769" y="0"/>
                    </a:lnTo>
                    <a:lnTo>
                      <a:pt x="458" y="372"/>
                    </a:lnTo>
                    <a:lnTo>
                      <a:pt x="839" y="1015"/>
                    </a:lnTo>
                    <a:lnTo>
                      <a:pt x="613" y="1015"/>
                    </a:lnTo>
                    <a:lnTo>
                      <a:pt x="332" y="528"/>
                    </a:lnTo>
                    <a:lnTo>
                      <a:pt x="211" y="674"/>
                    </a:lnTo>
                    <a:lnTo>
                      <a:pt x="211" y="1015"/>
                    </a:lnTo>
                    <a:lnTo>
                      <a:pt x="0" y="1015"/>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Freeform 7"/>
              <p:cNvSpPr>
                <a:spLocks noChangeArrowheads="1"/>
              </p:cNvSpPr>
              <p:nvPr/>
            </p:nvSpPr>
            <p:spPr bwMode="auto">
              <a:xfrm>
                <a:off x="5761" y="151"/>
                <a:ext cx="269" cy="283"/>
              </a:xfrm>
              <a:custGeom>
                <a:avLst/>
                <a:gdLst>
                  <a:gd name="T0" fmla="*/ 0 w 995"/>
                  <a:gd name="T1" fmla="*/ 0 h 1050"/>
                  <a:gd name="T2" fmla="*/ 0 w 995"/>
                  <a:gd name="T3" fmla="*/ 0 h 1050"/>
                  <a:gd name="T4" fmla="*/ 0 w 995"/>
                  <a:gd name="T5" fmla="*/ 0 h 1050"/>
                  <a:gd name="T6" fmla="*/ 0 w 995"/>
                  <a:gd name="T7" fmla="*/ 0 h 1050"/>
                  <a:gd name="T8" fmla="*/ 0 w 995"/>
                  <a:gd name="T9" fmla="*/ 0 h 1050"/>
                  <a:gd name="T10" fmla="*/ 0 w 995"/>
                  <a:gd name="T11" fmla="*/ 0 h 1050"/>
                  <a:gd name="T12" fmla="*/ 0 w 995"/>
                  <a:gd name="T13" fmla="*/ 0 h 1050"/>
                  <a:gd name="T14" fmla="*/ 0 w 995"/>
                  <a:gd name="T15" fmla="*/ 0 h 1050"/>
                  <a:gd name="T16" fmla="*/ 0 w 995"/>
                  <a:gd name="T17" fmla="*/ 0 h 1050"/>
                  <a:gd name="T18" fmla="*/ 0 w 995"/>
                  <a:gd name="T19" fmla="*/ 0 h 1050"/>
                  <a:gd name="T20" fmla="*/ 0 w 995"/>
                  <a:gd name="T21" fmla="*/ 0 h 1050"/>
                  <a:gd name="T22" fmla="*/ 0 w 995"/>
                  <a:gd name="T23" fmla="*/ 0 h 1050"/>
                  <a:gd name="T24" fmla="*/ 0 w 995"/>
                  <a:gd name="T25" fmla="*/ 0 h 1050"/>
                  <a:gd name="T26" fmla="*/ 0 w 995"/>
                  <a:gd name="T27" fmla="*/ 0 h 1050"/>
                  <a:gd name="T28" fmla="*/ 0 w 995"/>
                  <a:gd name="T29" fmla="*/ 0 h 1050"/>
                  <a:gd name="T30" fmla="*/ 0 w 995"/>
                  <a:gd name="T31" fmla="*/ 0 h 1050"/>
                  <a:gd name="T32" fmla="*/ 0 w 995"/>
                  <a:gd name="T33" fmla="*/ 0 h 1050"/>
                  <a:gd name="T34" fmla="*/ 0 w 995"/>
                  <a:gd name="T35" fmla="*/ 0 h 1050"/>
                  <a:gd name="T36" fmla="*/ 0 w 995"/>
                  <a:gd name="T37" fmla="*/ 0 h 1050"/>
                  <a:gd name="T38" fmla="*/ 0 w 995"/>
                  <a:gd name="T39" fmla="*/ 0 h 1050"/>
                  <a:gd name="T40" fmla="*/ 0 w 995"/>
                  <a:gd name="T41" fmla="*/ 0 h 1050"/>
                  <a:gd name="T42" fmla="*/ 0 w 995"/>
                  <a:gd name="T43" fmla="*/ 0 h 1050"/>
                  <a:gd name="T44" fmla="*/ 0 w 995"/>
                  <a:gd name="T45" fmla="*/ 0 h 1050"/>
                  <a:gd name="T46" fmla="*/ 0 w 995"/>
                  <a:gd name="T47" fmla="*/ 0 h 1050"/>
                  <a:gd name="T48" fmla="*/ 0 w 995"/>
                  <a:gd name="T49" fmla="*/ 0 h 1050"/>
                  <a:gd name="T50" fmla="*/ 0 w 995"/>
                  <a:gd name="T51" fmla="*/ 0 h 1050"/>
                  <a:gd name="T52" fmla="*/ 0 w 995"/>
                  <a:gd name="T53" fmla="*/ 0 h 1050"/>
                  <a:gd name="T54" fmla="*/ 0 w 995"/>
                  <a:gd name="T55" fmla="*/ 0 h 1050"/>
                  <a:gd name="T56" fmla="*/ 0 w 995"/>
                  <a:gd name="T57" fmla="*/ 0 h 1050"/>
                  <a:gd name="T58" fmla="*/ 0 w 995"/>
                  <a:gd name="T59" fmla="*/ 0 h 1050"/>
                  <a:gd name="T60" fmla="*/ 0 w 995"/>
                  <a:gd name="T61" fmla="*/ 0 h 1050"/>
                  <a:gd name="T62" fmla="*/ 0 w 995"/>
                  <a:gd name="T63" fmla="*/ 0 h 1050"/>
                  <a:gd name="T64" fmla="*/ 0 w 995"/>
                  <a:gd name="T65" fmla="*/ 0 h 1050"/>
                  <a:gd name="T66" fmla="*/ 0 w 995"/>
                  <a:gd name="T67" fmla="*/ 0 h 1050"/>
                  <a:gd name="T68" fmla="*/ 0 w 995"/>
                  <a:gd name="T69" fmla="*/ 0 h 1050"/>
                  <a:gd name="T70" fmla="*/ 0 w 995"/>
                  <a:gd name="T71" fmla="*/ 0 h 1050"/>
                  <a:gd name="T72" fmla="*/ 0 w 995"/>
                  <a:gd name="T73" fmla="*/ 0 h 1050"/>
                  <a:gd name="T74" fmla="*/ 0 w 995"/>
                  <a:gd name="T75" fmla="*/ 0 h 1050"/>
                  <a:gd name="T76" fmla="*/ 0 w 995"/>
                  <a:gd name="T77" fmla="*/ 0 h 1050"/>
                  <a:gd name="T78" fmla="*/ 0 w 995"/>
                  <a:gd name="T79" fmla="*/ 0 h 1050"/>
                  <a:gd name="T80" fmla="*/ 0 w 995"/>
                  <a:gd name="T81" fmla="*/ 0 h 1050"/>
                  <a:gd name="T82" fmla="*/ 0 w 995"/>
                  <a:gd name="T83" fmla="*/ 0 h 1050"/>
                  <a:gd name="T84" fmla="*/ 0 w 995"/>
                  <a:gd name="T85" fmla="*/ 0 h 1050"/>
                  <a:gd name="T86" fmla="*/ 0 w 995"/>
                  <a:gd name="T87" fmla="*/ 0 h 1050"/>
                  <a:gd name="T88" fmla="*/ 0 w 995"/>
                  <a:gd name="T89" fmla="*/ 0 h 1050"/>
                  <a:gd name="T90" fmla="*/ 0 w 995"/>
                  <a:gd name="T91" fmla="*/ 0 h 1050"/>
                  <a:gd name="T92" fmla="*/ 0 w 995"/>
                  <a:gd name="T93" fmla="*/ 0 h 1050"/>
                  <a:gd name="T94" fmla="*/ 0 w 995"/>
                  <a:gd name="T95" fmla="*/ 0 h 1050"/>
                  <a:gd name="T96" fmla="*/ 0 w 995"/>
                  <a:gd name="T97" fmla="*/ 0 h 1050"/>
                  <a:gd name="T98" fmla="*/ 0 w 995"/>
                  <a:gd name="T99" fmla="*/ 0 h 10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95" h="1050">
                    <a:moveTo>
                      <a:pt x="995" y="985"/>
                    </a:moveTo>
                    <a:lnTo>
                      <a:pt x="995" y="985"/>
                    </a:lnTo>
                    <a:lnTo>
                      <a:pt x="944" y="1015"/>
                    </a:lnTo>
                    <a:lnTo>
                      <a:pt x="894" y="1030"/>
                    </a:lnTo>
                    <a:lnTo>
                      <a:pt x="849" y="1040"/>
                    </a:lnTo>
                    <a:lnTo>
                      <a:pt x="799" y="1045"/>
                    </a:lnTo>
                    <a:lnTo>
                      <a:pt x="738" y="1040"/>
                    </a:lnTo>
                    <a:lnTo>
                      <a:pt x="688" y="1025"/>
                    </a:lnTo>
                    <a:lnTo>
                      <a:pt x="668" y="1015"/>
                    </a:lnTo>
                    <a:lnTo>
                      <a:pt x="648" y="1000"/>
                    </a:lnTo>
                    <a:lnTo>
                      <a:pt x="633" y="985"/>
                    </a:lnTo>
                    <a:lnTo>
                      <a:pt x="618" y="965"/>
                    </a:lnTo>
                    <a:lnTo>
                      <a:pt x="603" y="935"/>
                    </a:lnTo>
                    <a:lnTo>
                      <a:pt x="593" y="895"/>
                    </a:lnTo>
                    <a:lnTo>
                      <a:pt x="568" y="945"/>
                    </a:lnTo>
                    <a:lnTo>
                      <a:pt x="537" y="975"/>
                    </a:lnTo>
                    <a:lnTo>
                      <a:pt x="522" y="995"/>
                    </a:lnTo>
                    <a:lnTo>
                      <a:pt x="497" y="1005"/>
                    </a:lnTo>
                    <a:lnTo>
                      <a:pt x="447" y="1030"/>
                    </a:lnTo>
                    <a:lnTo>
                      <a:pt x="392" y="1045"/>
                    </a:lnTo>
                    <a:lnTo>
                      <a:pt x="326" y="1050"/>
                    </a:lnTo>
                    <a:lnTo>
                      <a:pt x="256" y="1040"/>
                    </a:lnTo>
                    <a:lnTo>
                      <a:pt x="191" y="1025"/>
                    </a:lnTo>
                    <a:lnTo>
                      <a:pt x="135" y="1000"/>
                    </a:lnTo>
                    <a:lnTo>
                      <a:pt x="110" y="985"/>
                    </a:lnTo>
                    <a:lnTo>
                      <a:pt x="90" y="965"/>
                    </a:lnTo>
                    <a:lnTo>
                      <a:pt x="65" y="945"/>
                    </a:lnTo>
                    <a:lnTo>
                      <a:pt x="50" y="925"/>
                    </a:lnTo>
                    <a:lnTo>
                      <a:pt x="35" y="900"/>
                    </a:lnTo>
                    <a:lnTo>
                      <a:pt x="20" y="874"/>
                    </a:lnTo>
                    <a:lnTo>
                      <a:pt x="10" y="844"/>
                    </a:lnTo>
                    <a:lnTo>
                      <a:pt x="5" y="814"/>
                    </a:lnTo>
                    <a:lnTo>
                      <a:pt x="0" y="784"/>
                    </a:lnTo>
                    <a:lnTo>
                      <a:pt x="0" y="749"/>
                    </a:lnTo>
                    <a:lnTo>
                      <a:pt x="0" y="699"/>
                    </a:lnTo>
                    <a:lnTo>
                      <a:pt x="10" y="653"/>
                    </a:lnTo>
                    <a:lnTo>
                      <a:pt x="30" y="613"/>
                    </a:lnTo>
                    <a:lnTo>
                      <a:pt x="50" y="578"/>
                    </a:lnTo>
                    <a:lnTo>
                      <a:pt x="80" y="548"/>
                    </a:lnTo>
                    <a:lnTo>
                      <a:pt x="115" y="523"/>
                    </a:lnTo>
                    <a:lnTo>
                      <a:pt x="161" y="503"/>
                    </a:lnTo>
                    <a:lnTo>
                      <a:pt x="206" y="488"/>
                    </a:lnTo>
                    <a:lnTo>
                      <a:pt x="171" y="468"/>
                    </a:lnTo>
                    <a:lnTo>
                      <a:pt x="141" y="442"/>
                    </a:lnTo>
                    <a:lnTo>
                      <a:pt x="115" y="422"/>
                    </a:lnTo>
                    <a:lnTo>
                      <a:pt x="95" y="397"/>
                    </a:lnTo>
                    <a:lnTo>
                      <a:pt x="80" y="367"/>
                    </a:lnTo>
                    <a:lnTo>
                      <a:pt x="65" y="337"/>
                    </a:lnTo>
                    <a:lnTo>
                      <a:pt x="60" y="302"/>
                    </a:lnTo>
                    <a:lnTo>
                      <a:pt x="60" y="262"/>
                    </a:lnTo>
                    <a:lnTo>
                      <a:pt x="65" y="206"/>
                    </a:lnTo>
                    <a:lnTo>
                      <a:pt x="80" y="151"/>
                    </a:lnTo>
                    <a:lnTo>
                      <a:pt x="105" y="106"/>
                    </a:lnTo>
                    <a:lnTo>
                      <a:pt x="141" y="71"/>
                    </a:lnTo>
                    <a:lnTo>
                      <a:pt x="181" y="41"/>
                    </a:lnTo>
                    <a:lnTo>
                      <a:pt x="231" y="15"/>
                    </a:lnTo>
                    <a:lnTo>
                      <a:pt x="291" y="5"/>
                    </a:lnTo>
                    <a:lnTo>
                      <a:pt x="357" y="0"/>
                    </a:lnTo>
                    <a:lnTo>
                      <a:pt x="417" y="0"/>
                    </a:lnTo>
                    <a:lnTo>
                      <a:pt x="472" y="10"/>
                    </a:lnTo>
                    <a:lnTo>
                      <a:pt x="522" y="30"/>
                    </a:lnTo>
                    <a:lnTo>
                      <a:pt x="568" y="56"/>
                    </a:lnTo>
                    <a:lnTo>
                      <a:pt x="502" y="191"/>
                    </a:lnTo>
                    <a:lnTo>
                      <a:pt x="467" y="166"/>
                    </a:lnTo>
                    <a:lnTo>
                      <a:pt x="432" y="151"/>
                    </a:lnTo>
                    <a:lnTo>
                      <a:pt x="402" y="141"/>
                    </a:lnTo>
                    <a:lnTo>
                      <a:pt x="367" y="136"/>
                    </a:lnTo>
                    <a:lnTo>
                      <a:pt x="336" y="141"/>
                    </a:lnTo>
                    <a:lnTo>
                      <a:pt x="311" y="146"/>
                    </a:lnTo>
                    <a:lnTo>
                      <a:pt x="286" y="161"/>
                    </a:lnTo>
                    <a:lnTo>
                      <a:pt x="271" y="176"/>
                    </a:lnTo>
                    <a:lnTo>
                      <a:pt x="251" y="196"/>
                    </a:lnTo>
                    <a:lnTo>
                      <a:pt x="241" y="221"/>
                    </a:lnTo>
                    <a:lnTo>
                      <a:pt x="236" y="246"/>
                    </a:lnTo>
                    <a:lnTo>
                      <a:pt x="231" y="277"/>
                    </a:lnTo>
                    <a:lnTo>
                      <a:pt x="236" y="312"/>
                    </a:lnTo>
                    <a:lnTo>
                      <a:pt x="241" y="347"/>
                    </a:lnTo>
                    <a:lnTo>
                      <a:pt x="256" y="372"/>
                    </a:lnTo>
                    <a:lnTo>
                      <a:pt x="276" y="392"/>
                    </a:lnTo>
                    <a:lnTo>
                      <a:pt x="306" y="407"/>
                    </a:lnTo>
                    <a:lnTo>
                      <a:pt x="336" y="417"/>
                    </a:lnTo>
                    <a:lnTo>
                      <a:pt x="377" y="427"/>
                    </a:lnTo>
                    <a:lnTo>
                      <a:pt x="427" y="427"/>
                    </a:lnTo>
                    <a:lnTo>
                      <a:pt x="563" y="427"/>
                    </a:lnTo>
                    <a:lnTo>
                      <a:pt x="563" y="317"/>
                    </a:lnTo>
                    <a:lnTo>
                      <a:pt x="728" y="267"/>
                    </a:lnTo>
                    <a:lnTo>
                      <a:pt x="728" y="427"/>
                    </a:lnTo>
                    <a:lnTo>
                      <a:pt x="934" y="427"/>
                    </a:lnTo>
                    <a:lnTo>
                      <a:pt x="934" y="558"/>
                    </a:lnTo>
                    <a:lnTo>
                      <a:pt x="728" y="558"/>
                    </a:lnTo>
                    <a:lnTo>
                      <a:pt x="728" y="648"/>
                    </a:lnTo>
                    <a:lnTo>
                      <a:pt x="728" y="724"/>
                    </a:lnTo>
                    <a:lnTo>
                      <a:pt x="728" y="769"/>
                    </a:lnTo>
                    <a:lnTo>
                      <a:pt x="733" y="804"/>
                    </a:lnTo>
                    <a:lnTo>
                      <a:pt x="743" y="834"/>
                    </a:lnTo>
                    <a:lnTo>
                      <a:pt x="753" y="859"/>
                    </a:lnTo>
                    <a:lnTo>
                      <a:pt x="763" y="879"/>
                    </a:lnTo>
                    <a:lnTo>
                      <a:pt x="784" y="895"/>
                    </a:lnTo>
                    <a:lnTo>
                      <a:pt x="804" y="905"/>
                    </a:lnTo>
                    <a:lnTo>
                      <a:pt x="829" y="905"/>
                    </a:lnTo>
                    <a:lnTo>
                      <a:pt x="859" y="905"/>
                    </a:lnTo>
                    <a:lnTo>
                      <a:pt x="884" y="895"/>
                    </a:lnTo>
                    <a:lnTo>
                      <a:pt x="914" y="879"/>
                    </a:lnTo>
                    <a:lnTo>
                      <a:pt x="939" y="859"/>
                    </a:lnTo>
                    <a:lnTo>
                      <a:pt x="995" y="985"/>
                    </a:lnTo>
                    <a:close/>
                    <a:moveTo>
                      <a:pt x="432" y="558"/>
                    </a:moveTo>
                    <a:lnTo>
                      <a:pt x="432" y="558"/>
                    </a:lnTo>
                    <a:lnTo>
                      <a:pt x="362" y="563"/>
                    </a:lnTo>
                    <a:lnTo>
                      <a:pt x="311" y="568"/>
                    </a:lnTo>
                    <a:lnTo>
                      <a:pt x="276" y="578"/>
                    </a:lnTo>
                    <a:lnTo>
                      <a:pt x="246" y="593"/>
                    </a:lnTo>
                    <a:lnTo>
                      <a:pt x="216" y="618"/>
                    </a:lnTo>
                    <a:lnTo>
                      <a:pt x="196" y="653"/>
                    </a:lnTo>
                    <a:lnTo>
                      <a:pt x="186" y="689"/>
                    </a:lnTo>
                    <a:lnTo>
                      <a:pt x="181" y="734"/>
                    </a:lnTo>
                    <a:lnTo>
                      <a:pt x="181" y="769"/>
                    </a:lnTo>
                    <a:lnTo>
                      <a:pt x="191" y="804"/>
                    </a:lnTo>
                    <a:lnTo>
                      <a:pt x="206" y="834"/>
                    </a:lnTo>
                    <a:lnTo>
                      <a:pt x="231" y="859"/>
                    </a:lnTo>
                    <a:lnTo>
                      <a:pt x="256" y="879"/>
                    </a:lnTo>
                    <a:lnTo>
                      <a:pt x="286" y="895"/>
                    </a:lnTo>
                    <a:lnTo>
                      <a:pt x="316" y="905"/>
                    </a:lnTo>
                    <a:lnTo>
                      <a:pt x="357" y="910"/>
                    </a:lnTo>
                    <a:lnTo>
                      <a:pt x="402" y="905"/>
                    </a:lnTo>
                    <a:lnTo>
                      <a:pt x="447" y="885"/>
                    </a:lnTo>
                    <a:lnTo>
                      <a:pt x="482" y="859"/>
                    </a:lnTo>
                    <a:lnTo>
                      <a:pt x="497" y="844"/>
                    </a:lnTo>
                    <a:lnTo>
                      <a:pt x="512" y="824"/>
                    </a:lnTo>
                    <a:lnTo>
                      <a:pt x="532" y="779"/>
                    </a:lnTo>
                    <a:lnTo>
                      <a:pt x="547" y="719"/>
                    </a:lnTo>
                    <a:lnTo>
                      <a:pt x="558" y="653"/>
                    </a:lnTo>
                    <a:lnTo>
                      <a:pt x="563" y="578"/>
                    </a:lnTo>
                    <a:lnTo>
                      <a:pt x="563" y="558"/>
                    </a:lnTo>
                    <a:lnTo>
                      <a:pt x="432" y="558"/>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2C7F9-1F35-4F01-84F5-EE6D8C52DFCA}" type="slidenum">
              <a:rPr lang="en-US" smtClean="0"/>
              <a:t>‹#›</a:t>
            </a:fld>
            <a:endParaRPr lang="en-US"/>
          </a:p>
        </p:txBody>
      </p:sp>
    </p:spTree>
    <p:extLst>
      <p:ext uri="{BB962C8B-B14F-4D97-AF65-F5344CB8AC3E}">
        <p14:creationId xmlns:p14="http://schemas.microsoft.com/office/powerpoint/2010/main" val="167833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zechinves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zechinvest.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zechtradeoffices.com/" TargetMode="External"/><Relationship Id="rId2" Type="http://schemas.openxmlformats.org/officeDocument/2006/relationships/hyperlink" Target="http://www.czech.cz/" TargetMode="External"/><Relationship Id="rId1" Type="http://schemas.openxmlformats.org/officeDocument/2006/relationships/slideLayout" Target="../slideLayouts/slideLayout2.xml"/><Relationship Id="rId6" Type="http://schemas.openxmlformats.org/officeDocument/2006/relationships/hyperlink" Target="http://www.mzv.cz/" TargetMode="External"/><Relationship Id="rId5" Type="http://schemas.openxmlformats.org/officeDocument/2006/relationships/hyperlink" Target="http://www.veletrhyavystavy.cz/" TargetMode="External"/><Relationship Id="rId4" Type="http://schemas.openxmlformats.org/officeDocument/2006/relationships/hyperlink" Target="http://www.czechinvest.org/"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info@akvk.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zechinvest.org/"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tlas.media.mit.edu/country/cze"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tlas.media.mit.edu/country/cze"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tlas.media.mit.edu/country/cz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tate.gov/e/eb/rls/othr/ics/2011/157266.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zechinvest.org/en/why-invest-in-the-czech-republic" TargetMode="External"/><Relationship Id="rId2" Type="http://schemas.openxmlformats.org/officeDocument/2006/relationships/hyperlink" Target="http://www.reports.webforum.org/global-competitiveness-report-2012-201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5900737" y="4781550"/>
            <a:ext cx="26670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ctrTitle"/>
          </p:nvPr>
        </p:nvSpPr>
        <p:spPr>
          <a:xfrm>
            <a:off x="457200" y="1447800"/>
            <a:ext cx="7772400" cy="1470025"/>
          </a:xfrm>
        </p:spPr>
        <p:txBody>
          <a:bodyPr>
            <a:normAutofit fontScale="90000"/>
          </a:bodyPr>
          <a:lstStyle/>
          <a:p>
            <a:r>
              <a:rPr lang="cs-CZ" sz="6700" b="1" dirty="0"/>
              <a:t>WHY TO INVEST IN THE CZECH REPUBLIC?</a:t>
            </a:r>
            <a:r>
              <a:rPr lang="cs-CZ" dirty="0"/>
              <a:t/>
            </a:r>
            <a:br>
              <a:rPr lang="cs-CZ" dirty="0"/>
            </a:br>
            <a:endParaRPr lang="en-US" dirty="0"/>
          </a:p>
        </p:txBody>
      </p:sp>
      <p:pic>
        <p:nvPicPr>
          <p:cNvPr id="1026" name="Picture 2" descr="http://web.uslaw.org/wp-content/uploads/2013/06/Telf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76800"/>
            <a:ext cx="2276475"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026641" y="3244334"/>
            <a:ext cx="184731" cy="369332"/>
          </a:xfrm>
          <a:prstGeom prst="rect">
            <a:avLst/>
          </a:prstGeom>
        </p:spPr>
        <p:txBody>
          <a:bodyPr wrap="none">
            <a:spAutoFit/>
          </a:bodyPr>
          <a:lstStyle/>
          <a:p>
            <a:endParaRPr lang="en-US" b="1" dirty="0"/>
          </a:p>
        </p:txBody>
      </p:sp>
    </p:spTree>
    <p:extLst>
      <p:ext uri="{BB962C8B-B14F-4D97-AF65-F5344CB8AC3E}">
        <p14:creationId xmlns:p14="http://schemas.microsoft.com/office/powerpoint/2010/main" val="3187769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 y="533400"/>
            <a:ext cx="8839200" cy="1143000"/>
          </a:xfrm>
        </p:spPr>
        <p:txBody>
          <a:bodyPr>
            <a:noAutofit/>
          </a:bodyPr>
          <a:lstStyle/>
          <a:p>
            <a:r>
              <a:rPr lang="cs-CZ" sz="3400" b="1" dirty="0" smtClean="0"/>
              <a:t>KEY FACTOR ATTRACTING FOREIGN INVESTOR</a:t>
            </a:r>
            <a:endParaRPr lang="cs-CZ" sz="3400" dirty="0"/>
          </a:p>
        </p:txBody>
      </p:sp>
      <p:sp>
        <p:nvSpPr>
          <p:cNvPr id="3" name="Zástupný symbol pro obsah 2"/>
          <p:cNvSpPr>
            <a:spLocks noGrp="1"/>
          </p:cNvSpPr>
          <p:nvPr>
            <p:ph idx="1"/>
          </p:nvPr>
        </p:nvSpPr>
        <p:spPr>
          <a:xfrm>
            <a:off x="228600" y="1798637"/>
            <a:ext cx="8229600" cy="4525963"/>
          </a:xfrm>
        </p:spPr>
        <p:txBody>
          <a:bodyPr>
            <a:normAutofit/>
          </a:bodyPr>
          <a:lstStyle/>
          <a:p>
            <a:pPr lvl="0"/>
            <a:r>
              <a:rPr lang="en-GB" dirty="0"/>
              <a:t>strategic location</a:t>
            </a:r>
            <a:endParaRPr lang="cs-CZ" dirty="0"/>
          </a:p>
          <a:p>
            <a:pPr lvl="0"/>
            <a:r>
              <a:rPr lang="en-GB" dirty="0"/>
              <a:t>high-quality infrastructure</a:t>
            </a:r>
            <a:endParaRPr lang="cs-CZ" dirty="0"/>
          </a:p>
          <a:p>
            <a:pPr lvl="0"/>
            <a:r>
              <a:rPr lang="en-GB" dirty="0"/>
              <a:t>relatively low labour costs </a:t>
            </a:r>
            <a:endParaRPr lang="cs-CZ" dirty="0"/>
          </a:p>
          <a:p>
            <a:pPr lvl="0"/>
            <a:r>
              <a:rPr lang="en-GB" dirty="0"/>
              <a:t>availability of a skilled workforce </a:t>
            </a:r>
            <a:endParaRPr lang="cs-CZ" dirty="0"/>
          </a:p>
          <a:p>
            <a:pPr lvl="0"/>
            <a:r>
              <a:rPr lang="en-GB" dirty="0"/>
              <a:t>favourable business climate </a:t>
            </a:r>
            <a:endParaRPr lang="cs-CZ" dirty="0"/>
          </a:p>
          <a:p>
            <a:r>
              <a:rPr lang="en-GB" dirty="0"/>
              <a:t>stable political environment</a:t>
            </a:r>
            <a:endParaRPr lang="cs-CZ" dirty="0"/>
          </a:p>
        </p:txBody>
      </p:sp>
    </p:spTree>
    <p:extLst>
      <p:ext uri="{BB962C8B-B14F-4D97-AF65-F5344CB8AC3E}">
        <p14:creationId xmlns:p14="http://schemas.microsoft.com/office/powerpoint/2010/main" val="3601297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STRATEGIC LOCATION</a:t>
            </a:r>
            <a:endParaRPr lang="cs-CZ" dirty="0"/>
          </a:p>
        </p:txBody>
      </p:sp>
      <p:sp>
        <p:nvSpPr>
          <p:cNvPr id="3" name="Zástupný symbol pro obsah 2"/>
          <p:cNvSpPr>
            <a:spLocks noGrp="1"/>
          </p:cNvSpPr>
          <p:nvPr>
            <p:ph idx="1"/>
          </p:nvPr>
        </p:nvSpPr>
        <p:spPr/>
        <p:txBody>
          <a:bodyPr/>
          <a:lstStyle/>
          <a:p>
            <a:pPr algn="just"/>
            <a:r>
              <a:rPr lang="en-GB" sz="1500" dirty="0"/>
              <a:t>One of the advantages of the Czech Republic is its ideal geographical location in the centre of Europe and its cultural proximity to Western Europe. This area is considered the best choice for investments in transport and logistics and a perfect gateway to the single European market of 502 </a:t>
            </a:r>
            <a:r>
              <a:rPr lang="en-GB" sz="1500" dirty="0" smtClean="0"/>
              <a:t>million consumers</a:t>
            </a:r>
            <a:r>
              <a:rPr lang="cs-CZ" sz="1500" dirty="0" smtClean="0"/>
              <a:t>.</a:t>
            </a:r>
          </a:p>
          <a:p>
            <a:pPr algn="just"/>
            <a:endParaRPr lang="cs-CZ" sz="1500" dirty="0"/>
          </a:p>
          <a:p>
            <a:pPr algn="just"/>
            <a:endParaRPr lang="cs-CZ" sz="1500" dirty="0"/>
          </a:p>
        </p:txBody>
      </p:sp>
      <p:pic>
        <p:nvPicPr>
          <p:cNvPr id="4" name="Obrázek 3" descr="Destinace EU"/>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19400"/>
            <a:ext cx="5867400" cy="3352799"/>
          </a:xfrm>
          <a:prstGeom prst="rect">
            <a:avLst/>
          </a:prstGeom>
          <a:noFill/>
          <a:ln>
            <a:noFill/>
          </a:ln>
        </p:spPr>
      </p:pic>
      <p:sp>
        <p:nvSpPr>
          <p:cNvPr id="5" name="TextovéPole 4"/>
          <p:cNvSpPr txBox="1"/>
          <p:nvPr/>
        </p:nvSpPr>
        <p:spPr>
          <a:xfrm>
            <a:off x="6934200" y="6324600"/>
            <a:ext cx="1905000" cy="246221"/>
          </a:xfrm>
          <a:prstGeom prst="rect">
            <a:avLst/>
          </a:prstGeom>
          <a:noFill/>
        </p:spPr>
        <p:txBody>
          <a:bodyPr wrap="square" rtlCol="0">
            <a:spAutoFit/>
          </a:bodyPr>
          <a:lstStyle/>
          <a:p>
            <a:r>
              <a:rPr lang="cs-CZ" sz="1000" i="1" dirty="0" smtClean="0"/>
              <a:t>	www.prg.aero</a:t>
            </a:r>
            <a:endParaRPr lang="cs-CZ" sz="1000" i="1" dirty="0"/>
          </a:p>
        </p:txBody>
      </p:sp>
    </p:spTree>
    <p:extLst>
      <p:ext uri="{BB962C8B-B14F-4D97-AF65-F5344CB8AC3E}">
        <p14:creationId xmlns:p14="http://schemas.microsoft.com/office/powerpoint/2010/main" val="601997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en-GB" sz="4000" b="1" dirty="0" smtClean="0"/>
              <a:t>LABOUR </a:t>
            </a:r>
            <a:r>
              <a:rPr lang="en-GB" sz="4000" b="1" dirty="0"/>
              <a:t>COSTS IN COMBINATION WITH SKILLED WORKFORCE</a:t>
            </a:r>
            <a:endParaRPr lang="cs-CZ" sz="4000" dirty="0"/>
          </a:p>
        </p:txBody>
      </p:sp>
      <p:sp>
        <p:nvSpPr>
          <p:cNvPr id="3" name="Zástupný symbol pro obsah 2"/>
          <p:cNvSpPr>
            <a:spLocks noGrp="1"/>
          </p:cNvSpPr>
          <p:nvPr>
            <p:ph idx="1"/>
          </p:nvPr>
        </p:nvSpPr>
        <p:spPr>
          <a:xfrm>
            <a:off x="304800" y="1905000"/>
            <a:ext cx="8229600" cy="4525963"/>
          </a:xfrm>
        </p:spPr>
        <p:txBody>
          <a:bodyPr>
            <a:normAutofit/>
          </a:bodyPr>
          <a:lstStyle/>
          <a:p>
            <a:pPr algn="just"/>
            <a:r>
              <a:rPr lang="en-GB" sz="1500" dirty="0"/>
              <a:t>Although the country’s labour costs are higher than in some Asian countries, they still remain below the level of the labour costs in Western Europe. This in combination with skilled labour makes an important argument for deciding to place new investment in the Czech Republic</a:t>
            </a:r>
            <a:r>
              <a:rPr lang="en-GB" sz="1500" dirty="0" smtClean="0"/>
              <a:t>.</a:t>
            </a:r>
            <a:endParaRPr lang="cs-CZ" sz="1500" dirty="0" smtClean="0"/>
          </a:p>
          <a:p>
            <a:pPr marL="0" indent="0" algn="just">
              <a:buNone/>
            </a:pPr>
            <a:endParaRPr lang="cs-CZ" sz="1500" dirty="0" smtClean="0"/>
          </a:p>
          <a:p>
            <a:r>
              <a:rPr lang="en-GB" sz="1500" dirty="0" smtClean="0"/>
              <a:t>The </a:t>
            </a:r>
            <a:r>
              <a:rPr lang="en-GB" sz="1500" dirty="0"/>
              <a:t>Czech Republic has rising level of education standards among its population. About one-third of Czech students study economics, finance or IT. The tradition of the technical education in the Czech Republic is long and enjoys a strong reputation around the </a:t>
            </a:r>
            <a:r>
              <a:rPr lang="en-GB" sz="1500" dirty="0" smtClean="0"/>
              <a:t>world.</a:t>
            </a:r>
            <a:endParaRPr lang="cs-CZ" sz="1500" dirty="0"/>
          </a:p>
          <a:p>
            <a:endParaRPr lang="cs-CZ" sz="1500" dirty="0"/>
          </a:p>
          <a:p>
            <a:pPr algn="just"/>
            <a:r>
              <a:rPr lang="en-GB" sz="1500" dirty="0"/>
              <a:t>According to the OECD 92 % of the population in the 25–64 age range has completed at least upper secondary education, ranking the Czech Republic among the highest of all of the OECD countries, compared to the OECD average of 74 % and EU average of 75 % of the same age range.  17 % of the population have attained tertiary </a:t>
            </a:r>
            <a:r>
              <a:rPr lang="en-GB" sz="1500" dirty="0" smtClean="0"/>
              <a:t>education</a:t>
            </a:r>
            <a:r>
              <a:rPr lang="cs-CZ" sz="1500" dirty="0" smtClean="0"/>
              <a:t>.</a:t>
            </a:r>
          </a:p>
          <a:p>
            <a:endParaRPr lang="cs-CZ" sz="1500" dirty="0"/>
          </a:p>
          <a:p>
            <a:pPr algn="just"/>
            <a:r>
              <a:rPr lang="en-GB" sz="1500" dirty="0"/>
              <a:t>The official language of the Czech Republic is Czech. The foreign languages most widely spoken are English and German. According to the Institute for Information on Education, 79 %of university students study one foreign language, 19 %study two and 1.7 %study three or more foreign </a:t>
            </a:r>
            <a:r>
              <a:rPr lang="en-GB" sz="1500" dirty="0" smtClean="0"/>
              <a:t>languages</a:t>
            </a:r>
            <a:r>
              <a:rPr lang="cs-CZ" sz="1600" dirty="0" smtClean="0"/>
              <a:t>.</a:t>
            </a:r>
            <a:endParaRPr lang="cs-CZ" sz="1500" dirty="0"/>
          </a:p>
        </p:txBody>
      </p:sp>
    </p:spTree>
    <p:extLst>
      <p:ext uri="{BB962C8B-B14F-4D97-AF65-F5344CB8AC3E}">
        <p14:creationId xmlns:p14="http://schemas.microsoft.com/office/powerpoint/2010/main" val="275060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title=" (Alespoň základní) znalost jazyků podle věkových skupin"/>
          <p:cNvGraphicFramePr>
            <a:graphicFrameLocks noGrp="1"/>
          </p:cNvGraphicFramePr>
          <p:nvPr>
            <p:ph idx="4294967295"/>
            <p:extLst>
              <p:ext uri="{D42A27DB-BD31-4B8C-83A1-F6EECF244321}">
                <p14:modId xmlns:p14="http://schemas.microsoft.com/office/powerpoint/2010/main" val="275449667"/>
              </p:ext>
            </p:extLst>
          </p:nvPr>
        </p:nvGraphicFramePr>
        <p:xfrm>
          <a:off x="76200" y="685800"/>
          <a:ext cx="8610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6629400" y="6237400"/>
            <a:ext cx="2438400" cy="276999"/>
          </a:xfrm>
          <a:prstGeom prst="rect">
            <a:avLst/>
          </a:prstGeom>
          <a:noFill/>
        </p:spPr>
        <p:txBody>
          <a:bodyPr wrap="square" rtlCol="0" anchor="ctr">
            <a:spAutoFit/>
          </a:bodyPr>
          <a:lstStyle/>
          <a:p>
            <a:pPr algn="ctr"/>
            <a:r>
              <a:rPr lang="cs-CZ" sz="1200" i="1" dirty="0" smtClean="0"/>
              <a:t>Czech </a:t>
            </a:r>
            <a:r>
              <a:rPr lang="cs-CZ" sz="1200" i="1" dirty="0" err="1" smtClean="0"/>
              <a:t>statistical</a:t>
            </a:r>
            <a:r>
              <a:rPr lang="cs-CZ" sz="1200" i="1" dirty="0" smtClean="0"/>
              <a:t> </a:t>
            </a:r>
            <a:r>
              <a:rPr lang="cs-CZ" sz="1200" i="1" dirty="0" err="1" smtClean="0"/>
              <a:t>authority</a:t>
            </a:r>
            <a:r>
              <a:rPr lang="cs-CZ" sz="1200" i="1" dirty="0" smtClean="0"/>
              <a:t>, 2012</a:t>
            </a:r>
            <a:endParaRPr lang="cs-CZ" sz="1200" i="1" dirty="0"/>
          </a:p>
        </p:txBody>
      </p:sp>
    </p:spTree>
    <p:extLst>
      <p:ext uri="{BB962C8B-B14F-4D97-AF65-F5344CB8AC3E}">
        <p14:creationId xmlns:p14="http://schemas.microsoft.com/office/powerpoint/2010/main" val="4108616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HIGH-QUALITY INFRASTRUCTURE</a:t>
            </a:r>
            <a:endParaRPr lang="cs-CZ" dirty="0"/>
          </a:p>
        </p:txBody>
      </p:sp>
      <p:sp>
        <p:nvSpPr>
          <p:cNvPr id="3" name="Zástupný symbol pro obsah 2"/>
          <p:cNvSpPr>
            <a:spLocks noGrp="1"/>
          </p:cNvSpPr>
          <p:nvPr>
            <p:ph idx="1"/>
          </p:nvPr>
        </p:nvSpPr>
        <p:spPr/>
        <p:txBody>
          <a:bodyPr>
            <a:normAutofit/>
          </a:bodyPr>
          <a:lstStyle/>
          <a:p>
            <a:pPr algn="just"/>
            <a:r>
              <a:rPr lang="en-GB" sz="1500" dirty="0"/>
              <a:t>Wide transportation network and good internal rail and road network (with proposed further investments to infrastructure by the government) make the Czech Republic as a crossroads of major European transit corridors. In addition there is a great expansion of air traffic in the country. As part of the European Union, the Czech Republic offers to the prospective foreign investors an excellent position to serve the most populated markets from their bases </a:t>
            </a:r>
            <a:r>
              <a:rPr lang="en-GB" sz="1500" dirty="0" smtClean="0"/>
              <a:t>here</a:t>
            </a:r>
            <a:r>
              <a:rPr lang="cs-CZ" sz="1500" dirty="0" smtClean="0"/>
              <a:t>.</a:t>
            </a:r>
            <a:endParaRPr lang="cs-CZ" sz="15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548" y="2819400"/>
            <a:ext cx="542216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6400800" y="2819400"/>
            <a:ext cx="2514600" cy="2954655"/>
          </a:xfrm>
          <a:prstGeom prst="rect">
            <a:avLst/>
          </a:prstGeom>
          <a:noFill/>
        </p:spPr>
        <p:txBody>
          <a:bodyPr wrap="square" rtlCol="0">
            <a:spAutoFit/>
          </a:bodyPr>
          <a:lstStyle/>
          <a:p>
            <a:pPr marL="285750" indent="-285750">
              <a:buFontTx/>
              <a:buChar char="-"/>
            </a:pPr>
            <a:endParaRPr lang="cs-CZ" sz="1400" dirty="0" smtClean="0"/>
          </a:p>
          <a:p>
            <a:pPr marL="285750" indent="-285750">
              <a:buFontTx/>
              <a:buChar char="-"/>
            </a:pPr>
            <a:endParaRPr lang="cs-CZ" sz="1400" dirty="0"/>
          </a:p>
          <a:p>
            <a:pPr marL="285750" indent="-285750">
              <a:buFontTx/>
              <a:buChar char="-"/>
            </a:pPr>
            <a:r>
              <a:rPr lang="cs-CZ" sz="1400" dirty="0" smtClean="0"/>
              <a:t>55,752 km </a:t>
            </a:r>
            <a:r>
              <a:rPr lang="cs-CZ" sz="1400" dirty="0" err="1" smtClean="0"/>
              <a:t>of</a:t>
            </a:r>
            <a:r>
              <a:rPr lang="cs-CZ" sz="1400" dirty="0" smtClean="0"/>
              <a:t> </a:t>
            </a:r>
            <a:r>
              <a:rPr lang="cs-CZ" sz="1400" dirty="0" err="1" smtClean="0"/>
              <a:t>roads</a:t>
            </a:r>
            <a:r>
              <a:rPr lang="cs-CZ" sz="1400" dirty="0" smtClean="0"/>
              <a:t> in </a:t>
            </a:r>
            <a:r>
              <a:rPr lang="cs-CZ" sz="1400" dirty="0" err="1" smtClean="0"/>
              <a:t>operation</a:t>
            </a:r>
            <a:endParaRPr lang="cs-CZ" sz="1400" dirty="0" smtClean="0"/>
          </a:p>
          <a:p>
            <a:pPr marL="285750" indent="-285750">
              <a:buFontTx/>
              <a:buChar char="-"/>
            </a:pPr>
            <a:endParaRPr lang="cs-CZ" sz="1400" dirty="0" smtClean="0"/>
          </a:p>
          <a:p>
            <a:pPr marL="285750" indent="-285750">
              <a:buFontTx/>
              <a:buChar char="-"/>
            </a:pPr>
            <a:r>
              <a:rPr lang="cs-CZ" sz="1400" dirty="0" smtClean="0"/>
              <a:t>734 km </a:t>
            </a:r>
            <a:r>
              <a:rPr lang="cs-CZ" sz="1400" dirty="0" err="1" smtClean="0"/>
              <a:t>of</a:t>
            </a:r>
            <a:r>
              <a:rPr lang="cs-CZ" sz="1400" dirty="0" smtClean="0"/>
              <a:t> </a:t>
            </a:r>
            <a:r>
              <a:rPr lang="cs-CZ" sz="1400" dirty="0" err="1" smtClean="0"/>
              <a:t>motorways</a:t>
            </a:r>
            <a:endParaRPr lang="cs-CZ" sz="1400" dirty="0" smtClean="0"/>
          </a:p>
          <a:p>
            <a:pPr marL="285750" indent="-285750">
              <a:buFontTx/>
              <a:buChar char="-"/>
            </a:pPr>
            <a:endParaRPr lang="cs-CZ" sz="1400" dirty="0" smtClean="0"/>
          </a:p>
          <a:p>
            <a:pPr marL="285750" indent="-285750">
              <a:buFontTx/>
              <a:buChar char="-"/>
            </a:pPr>
            <a:r>
              <a:rPr lang="cs-CZ" sz="1400" dirty="0" err="1" smtClean="0"/>
              <a:t>Density</a:t>
            </a:r>
            <a:r>
              <a:rPr lang="cs-CZ" sz="1400" dirty="0" smtClean="0"/>
              <a:t> </a:t>
            </a:r>
            <a:r>
              <a:rPr lang="cs-CZ" sz="1400" dirty="0" err="1" smtClean="0"/>
              <a:t>of</a:t>
            </a:r>
            <a:r>
              <a:rPr lang="cs-CZ" sz="1400" dirty="0" smtClean="0"/>
              <a:t>  0,7km </a:t>
            </a:r>
            <a:r>
              <a:rPr lang="cs-CZ" sz="1400" dirty="0" err="1" smtClean="0"/>
              <a:t>of</a:t>
            </a:r>
            <a:r>
              <a:rPr lang="cs-CZ" sz="1400" dirty="0" smtClean="0"/>
              <a:t> </a:t>
            </a:r>
            <a:r>
              <a:rPr lang="cs-CZ" sz="1400" dirty="0" err="1" smtClean="0"/>
              <a:t>roads</a:t>
            </a:r>
            <a:r>
              <a:rPr lang="cs-CZ" sz="1400" dirty="0" smtClean="0"/>
              <a:t> and </a:t>
            </a:r>
            <a:r>
              <a:rPr lang="en-US" sz="1400" dirty="0" smtClean="0"/>
              <a:t>motorways/km²</a:t>
            </a:r>
            <a:endParaRPr lang="cs-CZ" sz="1400" dirty="0" smtClean="0"/>
          </a:p>
          <a:p>
            <a:pPr marL="285750" indent="-285750">
              <a:buFontTx/>
              <a:buChar char="-"/>
            </a:pPr>
            <a:endParaRPr lang="cs-CZ" sz="1400" dirty="0" smtClean="0"/>
          </a:p>
          <a:p>
            <a:pPr marL="285750" indent="-285750">
              <a:buFontTx/>
              <a:buChar char="-"/>
            </a:pPr>
            <a:r>
              <a:rPr lang="cs-CZ" sz="1400" dirty="0" smtClean="0"/>
              <a:t>Prague as </a:t>
            </a:r>
            <a:r>
              <a:rPr lang="cs-CZ" sz="1400" dirty="0" err="1" smtClean="0"/>
              <a:t>the</a:t>
            </a:r>
            <a:r>
              <a:rPr lang="cs-CZ" sz="1400" dirty="0" smtClean="0"/>
              <a:t> centre </a:t>
            </a:r>
            <a:r>
              <a:rPr lang="cs-CZ" sz="1400" dirty="0" err="1" smtClean="0"/>
              <a:t>of</a:t>
            </a:r>
            <a:r>
              <a:rPr lang="cs-CZ" sz="1400" dirty="0" smtClean="0"/>
              <a:t> </a:t>
            </a:r>
            <a:r>
              <a:rPr lang="cs-CZ" sz="1400" dirty="0" err="1" smtClean="0"/>
              <a:t>the</a:t>
            </a:r>
            <a:r>
              <a:rPr lang="cs-CZ" sz="1400" dirty="0" smtClean="0"/>
              <a:t> </a:t>
            </a:r>
            <a:r>
              <a:rPr lang="cs-CZ" sz="1400" dirty="0" err="1" smtClean="0"/>
              <a:t>road</a:t>
            </a:r>
            <a:r>
              <a:rPr lang="cs-CZ" sz="1400" dirty="0" smtClean="0"/>
              <a:t> network</a:t>
            </a:r>
            <a:endParaRPr lang="cs-CZ" sz="1400" dirty="0"/>
          </a:p>
          <a:p>
            <a:pPr marL="285750" indent="-285750">
              <a:buFontTx/>
              <a:buChar char="-"/>
            </a:pPr>
            <a:endParaRPr lang="cs-CZ" dirty="0" smtClean="0"/>
          </a:p>
        </p:txBody>
      </p:sp>
      <p:sp>
        <p:nvSpPr>
          <p:cNvPr id="5" name="TextovéPole 4"/>
          <p:cNvSpPr txBox="1"/>
          <p:nvPr/>
        </p:nvSpPr>
        <p:spPr>
          <a:xfrm>
            <a:off x="4419600" y="6400800"/>
            <a:ext cx="2286000" cy="246221"/>
          </a:xfrm>
          <a:prstGeom prst="rect">
            <a:avLst/>
          </a:prstGeom>
          <a:noFill/>
        </p:spPr>
        <p:txBody>
          <a:bodyPr wrap="square" rtlCol="0">
            <a:spAutoFit/>
          </a:bodyPr>
          <a:lstStyle/>
          <a:p>
            <a:r>
              <a:rPr lang="cs-CZ" sz="1000" i="1" dirty="0"/>
              <a:t>http://www.mdcr.cz/cs/default.htm</a:t>
            </a:r>
          </a:p>
        </p:txBody>
      </p:sp>
    </p:spTree>
    <p:extLst>
      <p:ext uri="{BB962C8B-B14F-4D97-AF65-F5344CB8AC3E}">
        <p14:creationId xmlns:p14="http://schemas.microsoft.com/office/powerpoint/2010/main" val="313529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FAVOURABLE BUSINESS CLIMATE</a:t>
            </a:r>
            <a:endParaRPr lang="cs-CZ" dirty="0"/>
          </a:p>
        </p:txBody>
      </p:sp>
      <p:sp>
        <p:nvSpPr>
          <p:cNvPr id="3" name="Zástupný symbol pro obsah 2"/>
          <p:cNvSpPr>
            <a:spLocks noGrp="1"/>
          </p:cNvSpPr>
          <p:nvPr>
            <p:ph idx="1"/>
          </p:nvPr>
        </p:nvSpPr>
        <p:spPr/>
        <p:txBody>
          <a:bodyPr>
            <a:normAutofit/>
          </a:bodyPr>
          <a:lstStyle/>
          <a:p>
            <a:pPr algn="just"/>
            <a:r>
              <a:rPr lang="en-GB" sz="1500" dirty="0"/>
              <a:t>The Investment Incentives Act Amendment, which came into force on July 12, 2012, significantly improved the conditions for new investments, which are now more attractive to investors. Investment incentives are available now not only to investors launching or expanding production, but also to technological centres and strategic service </a:t>
            </a:r>
            <a:r>
              <a:rPr lang="en-GB" sz="1500" dirty="0" smtClean="0"/>
              <a:t>centres</a:t>
            </a:r>
            <a:r>
              <a:rPr lang="cs-CZ" sz="1500" dirty="0" smtClean="0"/>
              <a:t>. </a:t>
            </a:r>
          </a:p>
          <a:p>
            <a:pPr algn="just"/>
            <a:endParaRPr lang="cs-CZ" sz="1500" dirty="0"/>
          </a:p>
        </p:txBody>
      </p:sp>
    </p:spTree>
    <p:extLst>
      <p:ext uri="{BB962C8B-B14F-4D97-AF65-F5344CB8AC3E}">
        <p14:creationId xmlns:p14="http://schemas.microsoft.com/office/powerpoint/2010/main" val="925720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NATIONAL INCENTIVES SCHEME</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121753935"/>
              </p:ext>
            </p:extLst>
          </p:nvPr>
        </p:nvGraphicFramePr>
        <p:xfrm>
          <a:off x="304800" y="2133600"/>
          <a:ext cx="8534400" cy="3200401"/>
        </p:xfrm>
        <a:graphic>
          <a:graphicData uri="http://schemas.openxmlformats.org/drawingml/2006/table">
            <a:tbl>
              <a:tblPr firstRow="1" bandRow="1">
                <a:tableStyleId>{5C22544A-7EE6-4342-B048-85BDC9FD1C3A}</a:tableStyleId>
              </a:tblPr>
              <a:tblGrid>
                <a:gridCol w="4267200"/>
                <a:gridCol w="4267200"/>
              </a:tblGrid>
              <a:tr h="689494">
                <a:tc>
                  <a:txBody>
                    <a:bodyPr/>
                    <a:lstStyle/>
                    <a:p>
                      <a:r>
                        <a:rPr lang="cs-CZ" sz="1700" b="1" baseline="0" dirty="0" smtClean="0">
                          <a:solidFill>
                            <a:schemeClr val="tx1"/>
                          </a:solidFill>
                        </a:rPr>
                        <a:t>Tax </a:t>
                      </a:r>
                      <a:r>
                        <a:rPr lang="cs-CZ" sz="1700" b="1" baseline="0" dirty="0" err="1" smtClean="0">
                          <a:solidFill>
                            <a:schemeClr val="tx1"/>
                          </a:solidFill>
                        </a:rPr>
                        <a:t>incentives</a:t>
                      </a:r>
                      <a:endParaRPr lang="cs-CZ" sz="1700" b="1" baseline="0" dirty="0">
                        <a:solidFill>
                          <a:schemeClr val="tx1"/>
                        </a:solidFill>
                      </a:endParaRPr>
                    </a:p>
                  </a:txBody>
                  <a:tcPr>
                    <a:solidFill>
                      <a:srgbClr val="BFCED3"/>
                    </a:solidFill>
                  </a:tcPr>
                </a:tc>
                <a:tc>
                  <a:txBody>
                    <a:bodyPr/>
                    <a:lstStyle/>
                    <a:p>
                      <a:r>
                        <a:rPr lang="cs-CZ" sz="1700" b="0" baseline="0" dirty="0" err="1" smtClean="0">
                          <a:solidFill>
                            <a:schemeClr val="tx1"/>
                          </a:solidFill>
                        </a:rPr>
                        <a:t>Corporate</a:t>
                      </a:r>
                      <a:r>
                        <a:rPr lang="cs-CZ" sz="1700" b="0" baseline="0" dirty="0" smtClean="0">
                          <a:solidFill>
                            <a:schemeClr val="tx1"/>
                          </a:solidFill>
                        </a:rPr>
                        <a:t> </a:t>
                      </a:r>
                      <a:r>
                        <a:rPr lang="cs-CZ" sz="1700" b="0" baseline="0" dirty="0" err="1" smtClean="0">
                          <a:solidFill>
                            <a:schemeClr val="tx1"/>
                          </a:solidFill>
                        </a:rPr>
                        <a:t>income</a:t>
                      </a:r>
                      <a:r>
                        <a:rPr lang="cs-CZ" sz="1700" b="0" baseline="0" dirty="0" smtClean="0">
                          <a:solidFill>
                            <a:schemeClr val="tx1"/>
                          </a:solidFill>
                        </a:rPr>
                        <a:t> tax </a:t>
                      </a:r>
                      <a:r>
                        <a:rPr lang="cs-CZ" sz="1700" b="0" baseline="0" dirty="0" err="1" smtClean="0">
                          <a:solidFill>
                            <a:schemeClr val="tx1"/>
                          </a:solidFill>
                        </a:rPr>
                        <a:t>for</a:t>
                      </a:r>
                      <a:r>
                        <a:rPr lang="cs-CZ" sz="1700" b="0" baseline="0" dirty="0" smtClean="0">
                          <a:solidFill>
                            <a:schemeClr val="tx1"/>
                          </a:solidFill>
                        </a:rPr>
                        <a:t> up to 10 </a:t>
                      </a:r>
                      <a:r>
                        <a:rPr lang="cs-CZ" sz="1700" b="0" baseline="0" dirty="0" err="1" smtClean="0">
                          <a:solidFill>
                            <a:schemeClr val="tx1"/>
                          </a:solidFill>
                        </a:rPr>
                        <a:t>years</a:t>
                      </a:r>
                      <a:r>
                        <a:rPr lang="cs-CZ" sz="1700" b="0" baseline="0" dirty="0" smtClean="0">
                          <a:solidFill>
                            <a:schemeClr val="tx1"/>
                          </a:solidFill>
                        </a:rPr>
                        <a:t> </a:t>
                      </a:r>
                      <a:r>
                        <a:rPr lang="cs-CZ" sz="1700" b="0" baseline="0" dirty="0" err="1" smtClean="0">
                          <a:solidFill>
                            <a:schemeClr val="tx1"/>
                          </a:solidFill>
                        </a:rPr>
                        <a:t>for</a:t>
                      </a:r>
                      <a:r>
                        <a:rPr lang="cs-CZ" sz="1700" b="0" baseline="0" dirty="0" smtClean="0">
                          <a:solidFill>
                            <a:schemeClr val="tx1"/>
                          </a:solidFill>
                        </a:rPr>
                        <a:t> </a:t>
                      </a:r>
                      <a:r>
                        <a:rPr lang="cs-CZ" sz="1700" b="0" baseline="0" dirty="0" err="1" smtClean="0">
                          <a:solidFill>
                            <a:schemeClr val="tx1"/>
                          </a:solidFill>
                        </a:rPr>
                        <a:t>new</a:t>
                      </a:r>
                      <a:r>
                        <a:rPr lang="cs-CZ" sz="1700" b="0" baseline="0" dirty="0" smtClean="0">
                          <a:solidFill>
                            <a:schemeClr val="tx1"/>
                          </a:solidFill>
                        </a:rPr>
                        <a:t> </a:t>
                      </a:r>
                      <a:r>
                        <a:rPr lang="cs-CZ" sz="1700" b="0" baseline="0" dirty="0" err="1" smtClean="0">
                          <a:solidFill>
                            <a:schemeClr val="tx1"/>
                          </a:solidFill>
                        </a:rPr>
                        <a:t>companies</a:t>
                      </a:r>
                      <a:endParaRPr lang="cs-CZ" sz="1700" b="0" baseline="0" dirty="0">
                        <a:solidFill>
                          <a:schemeClr val="tx1"/>
                        </a:solidFill>
                      </a:endParaRPr>
                    </a:p>
                  </a:txBody>
                  <a:tcPr>
                    <a:solidFill>
                      <a:srgbClr val="BFCED3"/>
                    </a:solidFill>
                  </a:tcPr>
                </a:tc>
              </a:tr>
              <a:tr h="419442">
                <a:tc>
                  <a:txBody>
                    <a:bodyPr/>
                    <a:lstStyle/>
                    <a:p>
                      <a:r>
                        <a:rPr lang="cs-CZ" sz="1700" b="1" dirty="0" smtClean="0"/>
                        <a:t>Job </a:t>
                      </a:r>
                      <a:r>
                        <a:rPr lang="cs-CZ" sz="1700" b="1" dirty="0" err="1" smtClean="0"/>
                        <a:t>creation</a:t>
                      </a:r>
                      <a:r>
                        <a:rPr lang="cs-CZ" sz="1700" b="1" dirty="0" smtClean="0"/>
                        <a:t> </a:t>
                      </a:r>
                      <a:r>
                        <a:rPr lang="cs-CZ" sz="1700" b="1" dirty="0" err="1" smtClean="0"/>
                        <a:t>grants</a:t>
                      </a:r>
                      <a:endParaRPr lang="cs-CZ" sz="1700" b="1" dirty="0"/>
                    </a:p>
                  </a:txBody>
                  <a:tcPr/>
                </a:tc>
                <a:tc>
                  <a:txBody>
                    <a:bodyPr/>
                    <a:lstStyle/>
                    <a:p>
                      <a:r>
                        <a:rPr lang="cs-CZ" sz="1700" b="0" dirty="0" err="1" smtClean="0"/>
                        <a:t>Financial</a:t>
                      </a:r>
                      <a:r>
                        <a:rPr lang="cs-CZ" sz="1700" b="0" dirty="0" smtClean="0"/>
                        <a:t> support </a:t>
                      </a:r>
                      <a:r>
                        <a:rPr lang="cs-CZ" sz="1700" b="0" dirty="0" err="1" smtClean="0"/>
                        <a:t>for</a:t>
                      </a:r>
                      <a:r>
                        <a:rPr lang="cs-CZ" sz="1700" b="0" dirty="0" smtClean="0"/>
                        <a:t> </a:t>
                      </a:r>
                      <a:r>
                        <a:rPr lang="cs-CZ" sz="1700" b="0" dirty="0" err="1" smtClean="0"/>
                        <a:t>creation</a:t>
                      </a:r>
                      <a:r>
                        <a:rPr lang="cs-CZ" sz="1700" b="0" dirty="0" smtClean="0"/>
                        <a:t> </a:t>
                      </a:r>
                      <a:r>
                        <a:rPr lang="cs-CZ" sz="1700" b="0" dirty="0" err="1" smtClean="0"/>
                        <a:t>of</a:t>
                      </a:r>
                      <a:r>
                        <a:rPr lang="cs-CZ" sz="1700" b="0" baseline="0" dirty="0" smtClean="0"/>
                        <a:t> </a:t>
                      </a:r>
                      <a:r>
                        <a:rPr lang="cs-CZ" sz="1700" b="0" baseline="0" dirty="0" err="1" smtClean="0"/>
                        <a:t>new</a:t>
                      </a:r>
                      <a:r>
                        <a:rPr lang="cs-CZ" sz="1700" b="0" baseline="0" dirty="0" smtClean="0"/>
                        <a:t> </a:t>
                      </a:r>
                      <a:r>
                        <a:rPr lang="cs-CZ" sz="1700" b="0" baseline="0" dirty="0" err="1" smtClean="0"/>
                        <a:t>jobs</a:t>
                      </a:r>
                      <a:endParaRPr lang="cs-CZ" sz="1700" b="0" dirty="0"/>
                    </a:p>
                  </a:txBody>
                  <a:tcPr/>
                </a:tc>
              </a:tr>
              <a:tr h="689494">
                <a:tc>
                  <a:txBody>
                    <a:bodyPr/>
                    <a:lstStyle/>
                    <a:p>
                      <a:r>
                        <a:rPr lang="cs-CZ" sz="1700" b="1" dirty="0" err="1" smtClean="0"/>
                        <a:t>Training</a:t>
                      </a:r>
                      <a:r>
                        <a:rPr lang="cs-CZ" sz="1700" b="1" dirty="0" smtClean="0"/>
                        <a:t> and </a:t>
                      </a:r>
                      <a:r>
                        <a:rPr lang="cs-CZ" sz="1700" b="1" dirty="0" err="1" smtClean="0"/>
                        <a:t>retraining</a:t>
                      </a:r>
                      <a:r>
                        <a:rPr lang="cs-CZ" sz="1700" b="1" baseline="0" dirty="0" smtClean="0"/>
                        <a:t> </a:t>
                      </a:r>
                      <a:r>
                        <a:rPr lang="cs-CZ" sz="1700" b="1" baseline="0" dirty="0" err="1" smtClean="0"/>
                        <a:t>grants</a:t>
                      </a:r>
                      <a:endParaRPr lang="cs-CZ" sz="1700" b="1" dirty="0"/>
                    </a:p>
                  </a:txBody>
                  <a:tcPr>
                    <a:solidFill>
                      <a:srgbClr val="BFCED3"/>
                    </a:solidFill>
                  </a:tcPr>
                </a:tc>
                <a:tc>
                  <a:txBody>
                    <a:bodyPr/>
                    <a:lstStyle/>
                    <a:p>
                      <a:r>
                        <a:rPr lang="cs-CZ" sz="1700" b="0" dirty="0" err="1" smtClean="0"/>
                        <a:t>Financial</a:t>
                      </a:r>
                      <a:r>
                        <a:rPr lang="cs-CZ" sz="1700" b="0" dirty="0" smtClean="0"/>
                        <a:t> support </a:t>
                      </a:r>
                      <a:r>
                        <a:rPr lang="cs-CZ" sz="1700" b="0" dirty="0" err="1" smtClean="0"/>
                        <a:t>for</a:t>
                      </a:r>
                      <a:r>
                        <a:rPr lang="cs-CZ" sz="1700" b="0" dirty="0" smtClean="0"/>
                        <a:t> </a:t>
                      </a:r>
                      <a:r>
                        <a:rPr lang="cs-CZ" sz="1700" b="0" dirty="0" err="1" smtClean="0"/>
                        <a:t>training</a:t>
                      </a:r>
                      <a:r>
                        <a:rPr lang="cs-CZ" sz="1700" b="0" dirty="0" smtClean="0"/>
                        <a:t> and </a:t>
                      </a:r>
                      <a:r>
                        <a:rPr lang="cs-CZ" sz="1700" b="0" dirty="0" err="1" smtClean="0"/>
                        <a:t>retraining</a:t>
                      </a:r>
                      <a:r>
                        <a:rPr lang="cs-CZ" sz="1700" b="0" dirty="0" smtClean="0"/>
                        <a:t> </a:t>
                      </a:r>
                      <a:r>
                        <a:rPr lang="cs-CZ" sz="1700" b="0" dirty="0" err="1" smtClean="0"/>
                        <a:t>new</a:t>
                      </a:r>
                      <a:r>
                        <a:rPr lang="cs-CZ" sz="1700" b="0" baseline="0" dirty="0" smtClean="0"/>
                        <a:t> </a:t>
                      </a:r>
                      <a:r>
                        <a:rPr lang="cs-CZ" sz="1700" b="0" baseline="0" dirty="0" err="1" smtClean="0"/>
                        <a:t>employees</a:t>
                      </a:r>
                      <a:endParaRPr lang="cs-CZ" sz="1700" b="0" dirty="0"/>
                    </a:p>
                  </a:txBody>
                  <a:tcPr>
                    <a:solidFill>
                      <a:srgbClr val="BFCED3"/>
                    </a:solidFill>
                  </a:tcPr>
                </a:tc>
              </a:tr>
              <a:tr h="982529">
                <a:tc>
                  <a:txBody>
                    <a:bodyPr/>
                    <a:lstStyle/>
                    <a:p>
                      <a:r>
                        <a:rPr lang="cs-CZ" sz="1700" b="1" dirty="0" smtClean="0"/>
                        <a:t>Cash Grant on </a:t>
                      </a:r>
                      <a:r>
                        <a:rPr lang="cs-CZ" sz="1700" b="1" dirty="0" err="1" smtClean="0"/>
                        <a:t>capital</a:t>
                      </a:r>
                      <a:r>
                        <a:rPr lang="cs-CZ" sz="1700" b="1" dirty="0" smtClean="0"/>
                        <a:t> </a:t>
                      </a:r>
                      <a:r>
                        <a:rPr lang="cs-CZ" sz="1700" b="1" dirty="0" err="1" smtClean="0"/>
                        <a:t>investment</a:t>
                      </a:r>
                      <a:endParaRPr lang="cs-CZ" sz="1700" b="1" dirty="0"/>
                    </a:p>
                  </a:txBody>
                  <a:tcPr/>
                </a:tc>
                <a:tc>
                  <a:txBody>
                    <a:bodyPr/>
                    <a:lstStyle/>
                    <a:p>
                      <a:r>
                        <a:rPr lang="cs-CZ" sz="1700" b="0" dirty="0" err="1" smtClean="0"/>
                        <a:t>Financial</a:t>
                      </a:r>
                      <a:r>
                        <a:rPr lang="cs-CZ" sz="1700" b="0" dirty="0" smtClean="0"/>
                        <a:t> support in</a:t>
                      </a:r>
                      <a:r>
                        <a:rPr lang="cs-CZ" sz="1700" b="0" baseline="0" dirty="0" smtClean="0"/>
                        <a:t> </a:t>
                      </a:r>
                      <a:r>
                        <a:rPr lang="cs-CZ" sz="1700" b="0" baseline="0" dirty="0" err="1" smtClean="0"/>
                        <a:t>the</a:t>
                      </a:r>
                      <a:r>
                        <a:rPr lang="cs-CZ" sz="1700" b="0" baseline="0" dirty="0" smtClean="0"/>
                        <a:t> case </a:t>
                      </a:r>
                      <a:r>
                        <a:rPr lang="cs-CZ" sz="1700" b="0" baseline="0" dirty="0" err="1" smtClean="0"/>
                        <a:t>of</a:t>
                      </a:r>
                      <a:r>
                        <a:rPr lang="cs-CZ" sz="1700" b="0" baseline="0" dirty="0" smtClean="0"/>
                        <a:t> </a:t>
                      </a:r>
                      <a:r>
                        <a:rPr lang="cs-CZ" sz="1700" b="0" baseline="0" dirty="0" err="1" smtClean="0"/>
                        <a:t>strategic</a:t>
                      </a:r>
                      <a:r>
                        <a:rPr lang="cs-CZ" sz="1700" b="0" baseline="0" dirty="0" smtClean="0"/>
                        <a:t> </a:t>
                      </a:r>
                      <a:r>
                        <a:rPr lang="cs-CZ" sz="1700" b="0" baseline="0" dirty="0" err="1" smtClean="0"/>
                        <a:t>investments</a:t>
                      </a:r>
                      <a:r>
                        <a:rPr lang="cs-CZ" sz="1700" b="0" baseline="0" dirty="0" smtClean="0"/>
                        <a:t> in </a:t>
                      </a:r>
                      <a:r>
                        <a:rPr lang="cs-CZ" sz="1700" b="0" baseline="0" dirty="0" err="1" smtClean="0"/>
                        <a:t>manufacturing</a:t>
                      </a:r>
                      <a:r>
                        <a:rPr lang="cs-CZ" sz="1700" b="0" baseline="0" dirty="0" smtClean="0"/>
                        <a:t> </a:t>
                      </a:r>
                      <a:r>
                        <a:rPr lang="cs-CZ" sz="1700" b="0" baseline="0" dirty="0" err="1" smtClean="0"/>
                        <a:t>or</a:t>
                      </a:r>
                      <a:r>
                        <a:rPr lang="cs-CZ" sz="1700" b="0" baseline="0" dirty="0" smtClean="0"/>
                        <a:t> in technology </a:t>
                      </a:r>
                      <a:r>
                        <a:rPr lang="cs-CZ" sz="1700" b="0" baseline="0" dirty="0" err="1" smtClean="0"/>
                        <a:t>centres</a:t>
                      </a:r>
                      <a:endParaRPr lang="cs-CZ" sz="1700" b="0" dirty="0"/>
                    </a:p>
                  </a:txBody>
                  <a:tcPr/>
                </a:tc>
              </a:tr>
              <a:tr h="419442">
                <a:tc>
                  <a:txBody>
                    <a:bodyPr/>
                    <a:lstStyle/>
                    <a:p>
                      <a:r>
                        <a:rPr lang="cs-CZ" sz="1700" b="1" dirty="0" err="1" smtClean="0"/>
                        <a:t>Site</a:t>
                      </a:r>
                      <a:r>
                        <a:rPr lang="cs-CZ" sz="1700" b="1" dirty="0" smtClean="0"/>
                        <a:t> support</a:t>
                      </a:r>
                      <a:endParaRPr lang="cs-CZ" sz="1700" b="1" dirty="0"/>
                    </a:p>
                  </a:txBody>
                  <a:tcPr>
                    <a:solidFill>
                      <a:srgbClr val="BFCED3"/>
                    </a:solidFill>
                  </a:tcPr>
                </a:tc>
                <a:tc>
                  <a:txBody>
                    <a:bodyPr/>
                    <a:lstStyle/>
                    <a:p>
                      <a:r>
                        <a:rPr lang="cs-CZ" sz="1700" b="0" dirty="0" smtClean="0"/>
                        <a:t>Transfer </a:t>
                      </a:r>
                      <a:r>
                        <a:rPr lang="cs-CZ" sz="1700" b="0" dirty="0" err="1" smtClean="0"/>
                        <a:t>of</a:t>
                      </a:r>
                      <a:r>
                        <a:rPr lang="cs-CZ" sz="1700" b="0" dirty="0" smtClean="0"/>
                        <a:t> public </a:t>
                      </a:r>
                      <a:r>
                        <a:rPr lang="cs-CZ" sz="1700" b="0" dirty="0" err="1" smtClean="0"/>
                        <a:t>land</a:t>
                      </a:r>
                      <a:r>
                        <a:rPr lang="cs-CZ" sz="1700" b="0" dirty="0" smtClean="0"/>
                        <a:t> </a:t>
                      </a:r>
                      <a:r>
                        <a:rPr lang="cs-CZ" sz="1700" b="0" dirty="0" err="1" smtClean="0"/>
                        <a:t>at</a:t>
                      </a:r>
                      <a:r>
                        <a:rPr lang="cs-CZ" sz="1700" b="0" dirty="0" smtClean="0"/>
                        <a:t> a </a:t>
                      </a:r>
                      <a:r>
                        <a:rPr lang="cs-CZ" sz="1700" b="0" dirty="0" err="1" smtClean="0"/>
                        <a:t>favourable</a:t>
                      </a:r>
                      <a:r>
                        <a:rPr lang="cs-CZ" sz="1700" b="0" baseline="0" dirty="0" smtClean="0"/>
                        <a:t> </a:t>
                      </a:r>
                      <a:r>
                        <a:rPr lang="cs-CZ" sz="1700" b="0" baseline="0" dirty="0" err="1" smtClean="0"/>
                        <a:t>price</a:t>
                      </a:r>
                      <a:endParaRPr lang="cs-CZ" sz="1700" b="0" dirty="0"/>
                    </a:p>
                  </a:txBody>
                  <a:tcPr>
                    <a:solidFill>
                      <a:srgbClr val="BFCED3"/>
                    </a:solidFill>
                  </a:tcPr>
                </a:tc>
              </a:tr>
            </a:tbl>
          </a:graphicData>
        </a:graphic>
      </p:graphicFrame>
      <p:sp>
        <p:nvSpPr>
          <p:cNvPr id="3" name="TextovéPole 2"/>
          <p:cNvSpPr txBox="1"/>
          <p:nvPr/>
        </p:nvSpPr>
        <p:spPr>
          <a:xfrm>
            <a:off x="7239000" y="5574383"/>
            <a:ext cx="1600200" cy="246221"/>
          </a:xfrm>
          <a:prstGeom prst="rect">
            <a:avLst/>
          </a:prstGeom>
          <a:noFill/>
        </p:spPr>
        <p:txBody>
          <a:bodyPr wrap="square" rtlCol="0">
            <a:spAutoFit/>
          </a:bodyPr>
          <a:lstStyle/>
          <a:p>
            <a:r>
              <a:rPr lang="cs-CZ" sz="1000" i="1" dirty="0" smtClean="0">
                <a:hlinkClick r:id="rId2"/>
              </a:rPr>
              <a:t>www.czechinvest.org</a:t>
            </a:r>
            <a:r>
              <a:rPr lang="cs-CZ" sz="1000" i="1" dirty="0" smtClean="0"/>
              <a:t>, 2013</a:t>
            </a:r>
            <a:endParaRPr lang="cs-CZ" sz="1000" i="1" dirty="0"/>
          </a:p>
        </p:txBody>
      </p:sp>
    </p:spTree>
    <p:extLst>
      <p:ext uri="{BB962C8B-B14F-4D97-AF65-F5344CB8AC3E}">
        <p14:creationId xmlns:p14="http://schemas.microsoft.com/office/powerpoint/2010/main" val="579989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685800"/>
            <a:ext cx="91440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obsah 2"/>
          <p:cNvSpPr>
            <a:spLocks noGrp="1"/>
          </p:cNvSpPr>
          <p:nvPr>
            <p:ph idx="1"/>
          </p:nvPr>
        </p:nvSpPr>
        <p:spPr>
          <a:xfrm>
            <a:off x="228600" y="1981200"/>
            <a:ext cx="8458200" cy="4144963"/>
          </a:xfrm>
        </p:spPr>
        <p:txBody>
          <a:bodyPr/>
          <a:lstStyle/>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492836" cy="516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553200" y="6248400"/>
            <a:ext cx="2133600" cy="246221"/>
          </a:xfrm>
          <a:prstGeom prst="rect">
            <a:avLst/>
          </a:prstGeom>
          <a:noFill/>
        </p:spPr>
        <p:txBody>
          <a:bodyPr wrap="square" rtlCol="0">
            <a:spAutoFit/>
          </a:bodyPr>
          <a:lstStyle/>
          <a:p>
            <a:r>
              <a:rPr lang="cs-CZ" sz="1000" i="1" dirty="0" smtClean="0">
                <a:hlinkClick r:id="rId3"/>
              </a:rPr>
              <a:t>www.czechinvest.org</a:t>
            </a:r>
            <a:r>
              <a:rPr lang="cs-CZ" sz="1000" i="1" dirty="0" smtClean="0"/>
              <a:t>, 2013</a:t>
            </a:r>
            <a:endParaRPr lang="cs-CZ" sz="1000" i="1" dirty="0"/>
          </a:p>
        </p:txBody>
      </p:sp>
    </p:spTree>
    <p:extLst>
      <p:ext uri="{BB962C8B-B14F-4D97-AF65-F5344CB8AC3E}">
        <p14:creationId xmlns:p14="http://schemas.microsoft.com/office/powerpoint/2010/main" val="2493142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9" y="1447800"/>
            <a:ext cx="263054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en-GB" b="1" dirty="0"/>
              <a:t>SUBSIDIES FROM EU FUNDS</a:t>
            </a:r>
            <a:endParaRPr lang="cs-CZ" dirty="0"/>
          </a:p>
        </p:txBody>
      </p:sp>
      <p:sp>
        <p:nvSpPr>
          <p:cNvPr id="3" name="Zástupný symbol pro obsah 2"/>
          <p:cNvSpPr>
            <a:spLocks noGrp="1"/>
          </p:cNvSpPr>
          <p:nvPr>
            <p:ph idx="1"/>
          </p:nvPr>
        </p:nvSpPr>
        <p:spPr>
          <a:xfrm>
            <a:off x="616670" y="2922895"/>
            <a:ext cx="7772400" cy="3001963"/>
          </a:xfrm>
        </p:spPr>
        <p:txBody>
          <a:bodyPr>
            <a:normAutofit/>
          </a:bodyPr>
          <a:lstStyle/>
          <a:p>
            <a:pPr algn="just"/>
            <a:endParaRPr lang="cs-CZ" sz="1500" dirty="0" smtClean="0"/>
          </a:p>
          <a:p>
            <a:pPr marL="0" indent="0" algn="just">
              <a:buNone/>
            </a:pPr>
            <a:endParaRPr lang="cs-CZ" sz="1800" dirty="0" smtClean="0"/>
          </a:p>
          <a:p>
            <a:pPr algn="just"/>
            <a:r>
              <a:rPr lang="en-GB" sz="1800" dirty="0" smtClean="0"/>
              <a:t>Subsidies </a:t>
            </a:r>
            <a:r>
              <a:rPr lang="en-GB" sz="1800" dirty="0"/>
              <a:t>granted under EU Structural Funds are generally subject to the same state aid rules and limits as investment incentives in the relevant country.</a:t>
            </a:r>
            <a:endParaRPr lang="cs-CZ" sz="1800" dirty="0"/>
          </a:p>
          <a:p>
            <a:pPr algn="just"/>
            <a:endParaRPr lang="cs-CZ" sz="1800" dirty="0"/>
          </a:p>
          <a:p>
            <a:pPr algn="just"/>
            <a:r>
              <a:rPr lang="en-GB" sz="1800" dirty="0"/>
              <a:t>EU will enter the new budgetary period as of 1.1.2014 and the EU operational programmes will run from 2014 to </a:t>
            </a:r>
            <a:r>
              <a:rPr lang="en-GB" sz="1800" dirty="0" smtClean="0"/>
              <a:t>2020</a:t>
            </a:r>
            <a:r>
              <a:rPr lang="cs-CZ" sz="1800" dirty="0" smtClean="0"/>
              <a:t>.</a:t>
            </a:r>
          </a:p>
          <a:p>
            <a:pPr algn="just"/>
            <a:endParaRPr lang="cs-CZ" sz="1500" dirty="0"/>
          </a:p>
        </p:txBody>
      </p:sp>
      <p:sp>
        <p:nvSpPr>
          <p:cNvPr id="4" name="TextovéPole 3"/>
          <p:cNvSpPr txBox="1"/>
          <p:nvPr/>
        </p:nvSpPr>
        <p:spPr>
          <a:xfrm>
            <a:off x="762000" y="1447800"/>
            <a:ext cx="5029200" cy="1754326"/>
          </a:xfrm>
          <a:prstGeom prst="rect">
            <a:avLst/>
          </a:prstGeom>
          <a:noFill/>
        </p:spPr>
        <p:txBody>
          <a:bodyPr wrap="square" rtlCol="0">
            <a:spAutoFit/>
          </a:bodyPr>
          <a:lstStyle/>
          <a:p>
            <a:pPr marL="285750" indent="-285750" algn="just">
              <a:buClr>
                <a:schemeClr val="accent3"/>
              </a:buClr>
              <a:buFont typeface="Wingdings" panose="05000000000000000000" pitchFamily="2" charset="2"/>
              <a:buChar char="q"/>
            </a:pPr>
            <a:r>
              <a:rPr lang="cs-CZ" dirty="0" err="1" smtClean="0"/>
              <a:t>Businesses</a:t>
            </a:r>
            <a:r>
              <a:rPr lang="cs-CZ" dirty="0" smtClean="0"/>
              <a:t> set up in </a:t>
            </a:r>
            <a:r>
              <a:rPr lang="cs-CZ" dirty="0" err="1" smtClean="0"/>
              <a:t>the</a:t>
            </a:r>
            <a:r>
              <a:rPr lang="cs-CZ" dirty="0" smtClean="0"/>
              <a:t> Czech Republic are </a:t>
            </a:r>
            <a:r>
              <a:rPr lang="cs-CZ" dirty="0" err="1" smtClean="0"/>
              <a:t>also</a:t>
            </a:r>
            <a:r>
              <a:rPr lang="cs-CZ" dirty="0" smtClean="0"/>
              <a:t> </a:t>
            </a:r>
            <a:r>
              <a:rPr lang="cs-CZ" dirty="0" err="1" smtClean="0"/>
              <a:t>able</a:t>
            </a:r>
            <a:r>
              <a:rPr lang="cs-CZ" dirty="0" smtClean="0"/>
              <a:t> to </a:t>
            </a:r>
            <a:r>
              <a:rPr lang="cs-CZ" dirty="0" err="1" smtClean="0"/>
              <a:t>obtain</a:t>
            </a:r>
            <a:r>
              <a:rPr lang="cs-CZ" dirty="0" smtClean="0"/>
              <a:t> support </a:t>
            </a:r>
            <a:r>
              <a:rPr lang="cs-CZ" dirty="0" err="1" smtClean="0"/>
              <a:t>from</a:t>
            </a:r>
            <a:r>
              <a:rPr lang="cs-CZ" dirty="0" smtClean="0"/>
              <a:t> EU </a:t>
            </a:r>
            <a:r>
              <a:rPr lang="cs-CZ" dirty="0" err="1" smtClean="0"/>
              <a:t>Structural</a:t>
            </a:r>
            <a:r>
              <a:rPr lang="cs-CZ" dirty="0" smtClean="0"/>
              <a:t> </a:t>
            </a:r>
            <a:r>
              <a:rPr lang="cs-CZ" dirty="0" err="1" smtClean="0"/>
              <a:t>Funds</a:t>
            </a:r>
            <a:r>
              <a:rPr lang="cs-CZ" dirty="0" smtClean="0"/>
              <a:t> </a:t>
            </a:r>
            <a:r>
              <a:rPr lang="cs-CZ" dirty="0" err="1" smtClean="0"/>
              <a:t>under</a:t>
            </a:r>
            <a:r>
              <a:rPr lang="cs-CZ" dirty="0" smtClean="0"/>
              <a:t> </a:t>
            </a:r>
            <a:r>
              <a:rPr lang="cs-CZ" dirty="0" err="1" smtClean="0"/>
              <a:t>several</a:t>
            </a:r>
            <a:r>
              <a:rPr lang="cs-CZ" dirty="0" smtClean="0"/>
              <a:t> EU </a:t>
            </a:r>
            <a:r>
              <a:rPr lang="cs-CZ" dirty="0" err="1" smtClean="0"/>
              <a:t>operational</a:t>
            </a:r>
            <a:r>
              <a:rPr lang="cs-CZ" dirty="0" smtClean="0"/>
              <a:t> </a:t>
            </a:r>
            <a:r>
              <a:rPr lang="cs-CZ" dirty="0" err="1" smtClean="0"/>
              <a:t>Programmes</a:t>
            </a:r>
            <a:r>
              <a:rPr lang="cs-CZ" dirty="0" smtClean="0"/>
              <a:t> </a:t>
            </a:r>
            <a:r>
              <a:rPr lang="cs-CZ" dirty="0" err="1" smtClean="0"/>
              <a:t>for</a:t>
            </a:r>
            <a:r>
              <a:rPr lang="cs-CZ" dirty="0" smtClean="0"/>
              <a:t> </a:t>
            </a:r>
            <a:r>
              <a:rPr lang="cs-CZ" dirty="0" err="1" smtClean="0"/>
              <a:t>projects</a:t>
            </a:r>
            <a:r>
              <a:rPr lang="cs-CZ" dirty="0" smtClean="0"/>
              <a:t> </a:t>
            </a:r>
            <a:r>
              <a:rPr lang="cs-CZ" dirty="0" err="1" smtClean="0"/>
              <a:t>mainly</a:t>
            </a:r>
            <a:r>
              <a:rPr lang="cs-CZ" dirty="0" smtClean="0"/>
              <a:t> in </a:t>
            </a:r>
            <a:r>
              <a:rPr lang="cs-CZ" dirty="0" err="1" smtClean="0"/>
              <a:t>the</a:t>
            </a:r>
            <a:r>
              <a:rPr lang="cs-CZ" dirty="0" smtClean="0"/>
              <a:t> area </a:t>
            </a:r>
            <a:r>
              <a:rPr lang="cs-CZ" dirty="0" err="1" smtClean="0"/>
              <a:t>of</a:t>
            </a:r>
            <a:r>
              <a:rPr lang="cs-CZ" dirty="0" smtClean="0"/>
              <a:t> </a:t>
            </a:r>
            <a:r>
              <a:rPr lang="cs-CZ" dirty="0" err="1" smtClean="0"/>
              <a:t>research</a:t>
            </a:r>
            <a:r>
              <a:rPr lang="cs-CZ" dirty="0" smtClean="0"/>
              <a:t> and </a:t>
            </a:r>
            <a:r>
              <a:rPr lang="cs-CZ" dirty="0" err="1" smtClean="0"/>
              <a:t>development</a:t>
            </a:r>
            <a:r>
              <a:rPr lang="cs-CZ" dirty="0" smtClean="0"/>
              <a:t> (R&amp;D), </a:t>
            </a:r>
            <a:r>
              <a:rPr lang="cs-CZ" dirty="0" err="1" smtClean="0"/>
              <a:t>training</a:t>
            </a:r>
            <a:r>
              <a:rPr lang="cs-CZ" dirty="0" smtClean="0"/>
              <a:t> </a:t>
            </a:r>
            <a:r>
              <a:rPr lang="cs-CZ" dirty="0" err="1" smtClean="0"/>
              <a:t>centres</a:t>
            </a:r>
            <a:r>
              <a:rPr lang="cs-CZ" dirty="0" smtClean="0"/>
              <a:t>, </a:t>
            </a:r>
            <a:r>
              <a:rPr lang="cs-CZ" dirty="0" err="1" smtClean="0"/>
              <a:t>shared</a:t>
            </a:r>
            <a:r>
              <a:rPr lang="cs-CZ" dirty="0" smtClean="0"/>
              <a:t> </a:t>
            </a:r>
            <a:r>
              <a:rPr lang="cs-CZ" dirty="0" err="1" smtClean="0"/>
              <a:t>services</a:t>
            </a:r>
            <a:r>
              <a:rPr lang="cs-CZ" dirty="0" smtClean="0"/>
              <a:t> </a:t>
            </a:r>
            <a:r>
              <a:rPr lang="cs-CZ" dirty="0" err="1" smtClean="0"/>
              <a:t>centres</a:t>
            </a:r>
            <a:r>
              <a:rPr lang="cs-CZ" dirty="0" smtClean="0"/>
              <a:t> and </a:t>
            </a:r>
            <a:r>
              <a:rPr lang="cs-CZ" dirty="0" err="1" smtClean="0"/>
              <a:t>the</a:t>
            </a:r>
            <a:r>
              <a:rPr lang="cs-CZ" dirty="0" smtClean="0"/>
              <a:t> </a:t>
            </a:r>
            <a:r>
              <a:rPr lang="cs-CZ" dirty="0" err="1" smtClean="0"/>
              <a:t>environment</a:t>
            </a:r>
            <a:endParaRPr lang="cs-CZ" dirty="0"/>
          </a:p>
        </p:txBody>
      </p:sp>
    </p:spTree>
    <p:extLst>
      <p:ext uri="{BB962C8B-B14F-4D97-AF65-F5344CB8AC3E}">
        <p14:creationId xmlns:p14="http://schemas.microsoft.com/office/powerpoint/2010/main" val="4224746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STABLE POLITICAL ENVIRONMENT</a:t>
            </a:r>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en-GB" sz="1500" dirty="0"/>
              <a:t>As of 1989, the Czech Republic enjoys the status of an advanced democracy and is a country based on the free-market economy. </a:t>
            </a:r>
            <a:endParaRPr lang="cs-CZ" sz="1500" dirty="0"/>
          </a:p>
          <a:p>
            <a:pPr algn="just"/>
            <a:endParaRPr lang="cs-CZ" sz="1500" dirty="0"/>
          </a:p>
          <a:p>
            <a:pPr algn="just"/>
            <a:r>
              <a:rPr lang="en-GB" sz="1500" dirty="0"/>
              <a:t>The Czech Republic is a multi-party, parliamentary democracy. Legislative authority is vested in the parliament, consisting of a Chamber of Deputies (</a:t>
            </a:r>
            <a:r>
              <a:rPr lang="en-GB" sz="1500" dirty="0" err="1"/>
              <a:t>Poslanecka</a:t>
            </a:r>
            <a:r>
              <a:rPr lang="en-GB" sz="1500" dirty="0"/>
              <a:t> </a:t>
            </a:r>
            <a:r>
              <a:rPr lang="en-GB" sz="1500" dirty="0" err="1"/>
              <a:t>snemovna</a:t>
            </a:r>
            <a:r>
              <a:rPr lang="en-GB" sz="1500" dirty="0"/>
              <a:t>) and Senate (</a:t>
            </a:r>
            <a:r>
              <a:rPr lang="en-GB" sz="1500" dirty="0" err="1"/>
              <a:t>Senat</a:t>
            </a:r>
            <a:r>
              <a:rPr lang="en-GB" sz="1500" dirty="0"/>
              <a:t>). The president, elected every five years by parliament, is head of state, and appoints a prime minister from the majority party or coalition in the Chamber of Deputies. The risk of political violence in the Czech Republic is extremely </a:t>
            </a:r>
            <a:r>
              <a:rPr lang="en-GB" sz="1500" dirty="0" smtClean="0"/>
              <a:t>low</a:t>
            </a:r>
            <a:r>
              <a:rPr lang="cs-CZ" sz="1500" dirty="0" smtClean="0"/>
              <a:t>.</a:t>
            </a:r>
          </a:p>
          <a:p>
            <a:pPr algn="just"/>
            <a:r>
              <a:rPr lang="en-GB" sz="1600" dirty="0" smtClean="0"/>
              <a:t>Czech </a:t>
            </a:r>
            <a:r>
              <a:rPr lang="en-GB" sz="1600" dirty="0"/>
              <a:t>foreign policy is pursued in an environment consisting of international organisations and </a:t>
            </a:r>
            <a:r>
              <a:rPr lang="en-GB" sz="1600" dirty="0" smtClean="0"/>
              <a:t>institutions</a:t>
            </a:r>
            <a:r>
              <a:rPr lang="cs-CZ" sz="1600" dirty="0" smtClean="0"/>
              <a:t>. </a:t>
            </a:r>
            <a:r>
              <a:rPr lang="en-GB" sz="1600" dirty="0" smtClean="0"/>
              <a:t>The </a:t>
            </a:r>
            <a:r>
              <a:rPr lang="en-GB" sz="1600" dirty="0"/>
              <a:t>Czech Republic is a member of:</a:t>
            </a:r>
            <a:endParaRPr lang="cs-CZ" sz="1600" dirty="0"/>
          </a:p>
          <a:p>
            <a:pPr marL="0" indent="0">
              <a:buNone/>
            </a:pPr>
            <a:endParaRPr lang="cs-CZ" sz="1600" dirty="0"/>
          </a:p>
          <a:p>
            <a:pPr marL="0" indent="0">
              <a:buNone/>
            </a:pPr>
            <a:r>
              <a:rPr lang="cs-CZ" sz="1600" dirty="0" smtClean="0"/>
              <a:t>	</a:t>
            </a:r>
            <a:r>
              <a:rPr lang="en-GB" sz="1600" dirty="0" smtClean="0"/>
              <a:t>• </a:t>
            </a:r>
            <a:r>
              <a:rPr lang="en-GB" sz="1600" dirty="0"/>
              <a:t>the European Union (EU)</a:t>
            </a:r>
            <a:endParaRPr lang="cs-CZ" sz="1600" dirty="0"/>
          </a:p>
          <a:p>
            <a:pPr marL="0" indent="0">
              <a:buNone/>
            </a:pPr>
            <a:r>
              <a:rPr lang="cs-CZ" sz="1600" dirty="0" smtClean="0"/>
              <a:t>	</a:t>
            </a:r>
            <a:r>
              <a:rPr lang="en-GB" sz="1600" dirty="0" smtClean="0"/>
              <a:t>• </a:t>
            </a:r>
            <a:r>
              <a:rPr lang="en-GB" sz="1600" dirty="0"/>
              <a:t>the Council of Europe</a:t>
            </a:r>
            <a:endParaRPr lang="cs-CZ" sz="1600" dirty="0"/>
          </a:p>
          <a:p>
            <a:pPr marL="0" indent="0">
              <a:buNone/>
            </a:pPr>
            <a:r>
              <a:rPr lang="cs-CZ" sz="1600" dirty="0" smtClean="0"/>
              <a:t>	</a:t>
            </a:r>
            <a:r>
              <a:rPr lang="en-GB" sz="1600" dirty="0" smtClean="0"/>
              <a:t>• </a:t>
            </a:r>
            <a:r>
              <a:rPr lang="en-GB" sz="1600" dirty="0"/>
              <a:t>the North Atlantic Treaty Organisation (NATO)</a:t>
            </a:r>
            <a:endParaRPr lang="cs-CZ" sz="1600" dirty="0"/>
          </a:p>
          <a:p>
            <a:pPr marL="0" indent="0">
              <a:buNone/>
            </a:pPr>
            <a:r>
              <a:rPr lang="cs-CZ" sz="1600" dirty="0" smtClean="0"/>
              <a:t>	</a:t>
            </a:r>
            <a:r>
              <a:rPr lang="en-GB" sz="1600" dirty="0" smtClean="0"/>
              <a:t>• </a:t>
            </a:r>
            <a:r>
              <a:rPr lang="en-GB" sz="1600" dirty="0"/>
              <a:t>the Organisation for Economic Co-operation and Development (OECD)</a:t>
            </a:r>
            <a:endParaRPr lang="cs-CZ" sz="1600" dirty="0"/>
          </a:p>
          <a:p>
            <a:pPr marL="0" indent="0">
              <a:buNone/>
            </a:pPr>
            <a:r>
              <a:rPr lang="cs-CZ" sz="1600" dirty="0" smtClean="0"/>
              <a:t>	</a:t>
            </a:r>
            <a:r>
              <a:rPr lang="en-GB" sz="1600" dirty="0" smtClean="0"/>
              <a:t>• </a:t>
            </a:r>
            <a:r>
              <a:rPr lang="en-GB" sz="1600" dirty="0"/>
              <a:t>the United Nations</a:t>
            </a:r>
            <a:endParaRPr lang="cs-CZ" sz="1600" dirty="0"/>
          </a:p>
          <a:p>
            <a:pPr marL="0" indent="0">
              <a:buNone/>
            </a:pPr>
            <a:r>
              <a:rPr lang="cs-CZ" sz="1600" dirty="0" smtClean="0"/>
              <a:t>	</a:t>
            </a:r>
            <a:r>
              <a:rPr lang="en-GB" sz="1600" dirty="0" smtClean="0"/>
              <a:t>• </a:t>
            </a:r>
            <a:r>
              <a:rPr lang="en-GB" sz="1600" dirty="0"/>
              <a:t>the International Monetary Fund</a:t>
            </a:r>
            <a:endParaRPr lang="cs-CZ" sz="1600" dirty="0"/>
          </a:p>
          <a:p>
            <a:pPr marL="0" indent="0">
              <a:buNone/>
            </a:pPr>
            <a:r>
              <a:rPr lang="cs-CZ" sz="1600" dirty="0" smtClean="0"/>
              <a:t>	</a:t>
            </a:r>
            <a:r>
              <a:rPr lang="en-GB" sz="1600" dirty="0" smtClean="0"/>
              <a:t>• </a:t>
            </a:r>
            <a:r>
              <a:rPr lang="en-GB" sz="1600" dirty="0"/>
              <a:t>the International Labour Organisation</a:t>
            </a:r>
            <a:endParaRPr lang="cs-CZ" sz="1600" dirty="0"/>
          </a:p>
          <a:p>
            <a:pPr marL="0" indent="0">
              <a:buNone/>
            </a:pPr>
            <a:r>
              <a:rPr lang="cs-CZ" sz="1600" dirty="0" smtClean="0"/>
              <a:t>	</a:t>
            </a:r>
            <a:r>
              <a:rPr lang="en-GB" sz="1600" dirty="0" smtClean="0"/>
              <a:t>• </a:t>
            </a:r>
            <a:r>
              <a:rPr lang="en-GB" sz="1600" dirty="0"/>
              <a:t>the World Trade Organisation</a:t>
            </a:r>
            <a:endParaRPr lang="cs-CZ" sz="1600" dirty="0"/>
          </a:p>
          <a:p>
            <a:pPr marL="0" indent="0">
              <a:buNone/>
            </a:pPr>
            <a:r>
              <a:rPr lang="cs-CZ" sz="1600" dirty="0" smtClean="0"/>
              <a:t>	</a:t>
            </a:r>
            <a:r>
              <a:rPr lang="en-GB" sz="1600" dirty="0" smtClean="0"/>
              <a:t>• </a:t>
            </a:r>
            <a:r>
              <a:rPr lang="en-GB" sz="1600" dirty="0"/>
              <a:t>and </a:t>
            </a:r>
            <a:r>
              <a:rPr lang="en-GB" sz="1600" dirty="0" smtClean="0"/>
              <a:t>others</a:t>
            </a:r>
            <a:r>
              <a:rPr lang="cs-CZ" sz="1600" dirty="0" smtClean="0"/>
              <a:t>.</a:t>
            </a:r>
            <a:endParaRPr lang="cs-CZ" sz="1500" dirty="0"/>
          </a:p>
          <a:p>
            <a:pPr algn="just"/>
            <a:endParaRPr lang="cs-CZ" sz="1500" dirty="0" smtClean="0"/>
          </a:p>
          <a:p>
            <a:pPr algn="just"/>
            <a:endParaRPr lang="cs-CZ" sz="1500" dirty="0"/>
          </a:p>
        </p:txBody>
      </p:sp>
    </p:spTree>
    <p:extLst>
      <p:ext uri="{BB962C8B-B14F-4D97-AF65-F5344CB8AC3E}">
        <p14:creationId xmlns:p14="http://schemas.microsoft.com/office/powerpoint/2010/main" val="354654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153400" cy="1143000"/>
          </a:xfrm>
        </p:spPr>
        <p:txBody>
          <a:bodyPr>
            <a:normAutofit fontScale="90000"/>
          </a:bodyPr>
          <a:lstStyle/>
          <a:p>
            <a:r>
              <a:rPr lang="en-GB" b="1" dirty="0"/>
              <a:t>OVERALL CHARACTERISTICS</a:t>
            </a:r>
            <a:r>
              <a:rPr lang="cs-CZ" b="1" dirty="0"/>
              <a:t/>
            </a:r>
            <a:br>
              <a:rPr lang="cs-CZ" b="1" dirty="0"/>
            </a:br>
            <a:endParaRPr lang="en-US" dirty="0"/>
          </a:p>
        </p:txBody>
      </p:sp>
      <p:sp>
        <p:nvSpPr>
          <p:cNvPr id="3" name="Content Placeholder 2"/>
          <p:cNvSpPr>
            <a:spLocks noGrp="1"/>
          </p:cNvSpPr>
          <p:nvPr>
            <p:ph idx="1"/>
          </p:nvPr>
        </p:nvSpPr>
        <p:spPr/>
        <p:txBody>
          <a:bodyPr>
            <a:normAutofit fontScale="47500" lnSpcReduction="20000"/>
          </a:bodyPr>
          <a:lstStyle/>
          <a:p>
            <a:pPr marL="0" indent="0" algn="just">
              <a:buNone/>
            </a:pPr>
            <a:endParaRPr lang="cs-CZ" dirty="0" smtClean="0"/>
          </a:p>
          <a:p>
            <a:pPr marL="0" indent="0" algn="just">
              <a:buNone/>
            </a:pPr>
            <a:r>
              <a:rPr lang="en-GB" dirty="0" smtClean="0"/>
              <a:t>The </a:t>
            </a:r>
            <a:r>
              <a:rPr lang="en-GB" dirty="0"/>
              <a:t>Czech Republic is located at the geographical heart of Europe and borders with Germany and Austria in the west, and Poland and Slovakia in the east. The republic has an area of 78,864 square kilometres (approximately 30,500 square miles) and consists of three distinct regions: Bohemia in the west, and Moravia and part of Silesia in the east. According to the latest statistics, the population of the Czech Republic is 10.5 million (as of 1 January 2012).</a:t>
            </a:r>
            <a:endParaRPr lang="cs-CZ" dirty="0"/>
          </a:p>
          <a:p>
            <a:pPr marL="0" indent="0">
              <a:buNone/>
            </a:pPr>
            <a:r>
              <a:rPr lang="en-GB" dirty="0"/>
              <a:t> </a:t>
            </a:r>
            <a:endParaRPr lang="cs-CZ" dirty="0"/>
          </a:p>
          <a:p>
            <a:pPr marL="0" indent="0">
              <a:buNone/>
            </a:pPr>
            <a:r>
              <a:rPr lang="cs-CZ" dirty="0"/>
              <a:t>P</a:t>
            </a:r>
            <a:r>
              <a:rPr lang="en-GB" dirty="0" err="1" smtClean="0"/>
              <a:t>rague</a:t>
            </a:r>
            <a:r>
              <a:rPr lang="en-GB" dirty="0"/>
              <a:t>, the capital, is the largest city, with a population of 1,241,664. </a:t>
            </a:r>
            <a:endParaRPr lang="cs-CZ" dirty="0"/>
          </a:p>
          <a:p>
            <a:pPr marL="0" indent="0">
              <a:buNone/>
            </a:pPr>
            <a:r>
              <a:rPr lang="en-GB" dirty="0"/>
              <a:t> </a:t>
            </a:r>
            <a:endParaRPr lang="cs-CZ" dirty="0"/>
          </a:p>
          <a:p>
            <a:pPr marL="0" indent="0">
              <a:buNone/>
            </a:pPr>
            <a:r>
              <a:rPr lang="en-GB" dirty="0"/>
              <a:t>Other major urban centres include:</a:t>
            </a:r>
            <a:endParaRPr lang="cs-CZ" dirty="0"/>
          </a:p>
          <a:p>
            <a:pPr marL="0" indent="0">
              <a:buNone/>
            </a:pPr>
            <a:r>
              <a:rPr lang="en-GB" dirty="0"/>
              <a:t>• Brno (378,965)</a:t>
            </a:r>
            <a:endParaRPr lang="cs-CZ" dirty="0"/>
          </a:p>
          <a:p>
            <a:pPr marL="0" indent="0">
              <a:buNone/>
            </a:pPr>
            <a:r>
              <a:rPr lang="en-GB" dirty="0"/>
              <a:t>• Ostrava (299,622)</a:t>
            </a:r>
            <a:endParaRPr lang="cs-CZ" dirty="0"/>
          </a:p>
          <a:p>
            <a:pPr marL="0" indent="0">
              <a:buNone/>
            </a:pPr>
            <a:r>
              <a:rPr lang="en-GB" dirty="0"/>
              <a:t>• </a:t>
            </a:r>
            <a:r>
              <a:rPr lang="en-GB" dirty="0" err="1"/>
              <a:t>Plzeň</a:t>
            </a:r>
            <a:r>
              <a:rPr lang="en-GB" dirty="0"/>
              <a:t> (167,302)</a:t>
            </a:r>
            <a:endParaRPr lang="cs-CZ" dirty="0"/>
          </a:p>
          <a:p>
            <a:pPr marL="0" indent="0">
              <a:buNone/>
            </a:pPr>
            <a:r>
              <a:rPr lang="en-GB" dirty="0"/>
              <a:t>• Liberec (102,005)</a:t>
            </a:r>
            <a:endParaRPr lang="cs-CZ" dirty="0"/>
          </a:p>
          <a:p>
            <a:pPr marL="0" indent="0">
              <a:buNone/>
            </a:pPr>
            <a:r>
              <a:rPr lang="en-GB" dirty="0"/>
              <a:t>• Olomouc (99,529)</a:t>
            </a:r>
            <a:endParaRPr lang="cs-CZ" dirty="0"/>
          </a:p>
          <a:p>
            <a:pPr marL="0" indent="0">
              <a:buNone/>
            </a:pPr>
            <a:r>
              <a:rPr lang="en-GB" dirty="0"/>
              <a:t>• </a:t>
            </a:r>
            <a:r>
              <a:rPr lang="en-GB" dirty="0" err="1"/>
              <a:t>Ústí</a:t>
            </a:r>
            <a:r>
              <a:rPr lang="en-GB" dirty="0"/>
              <a:t> </a:t>
            </a:r>
            <a:r>
              <a:rPr lang="en-GB" dirty="0" err="1"/>
              <a:t>nad</a:t>
            </a:r>
            <a:r>
              <a:rPr lang="en-GB" dirty="0"/>
              <a:t> Labem (94,258)</a:t>
            </a:r>
            <a:endParaRPr lang="cs-CZ" dirty="0"/>
          </a:p>
          <a:p>
            <a:pPr marL="0" indent="0">
              <a:buNone/>
            </a:pPr>
            <a:r>
              <a:rPr lang="en-GB" dirty="0"/>
              <a:t>• </a:t>
            </a:r>
            <a:r>
              <a:rPr lang="en-GB" dirty="0" err="1"/>
              <a:t>České</a:t>
            </a:r>
            <a:r>
              <a:rPr lang="en-GB" dirty="0"/>
              <a:t> </a:t>
            </a:r>
            <a:r>
              <a:rPr lang="en-GB" dirty="0" err="1"/>
              <a:t>Budějovice</a:t>
            </a:r>
            <a:r>
              <a:rPr lang="en-GB" dirty="0"/>
              <a:t> (93,620)</a:t>
            </a:r>
            <a:endParaRPr lang="cs-CZ" dirty="0"/>
          </a:p>
          <a:p>
            <a:pPr marL="0" indent="0">
              <a:buNone/>
            </a:pPr>
            <a:r>
              <a:rPr lang="en-GB" dirty="0"/>
              <a:t>• Hradec </a:t>
            </a:r>
            <a:r>
              <a:rPr lang="en-GB" dirty="0" err="1"/>
              <a:t>Králové</a:t>
            </a:r>
            <a:r>
              <a:rPr lang="en-GB" dirty="0"/>
              <a:t> (93,490)</a:t>
            </a:r>
            <a:endParaRPr lang="cs-CZ" dirty="0"/>
          </a:p>
          <a:p>
            <a:pPr marL="0" indent="0">
              <a:buNone/>
            </a:pPr>
            <a:r>
              <a:rPr lang="en-GB" dirty="0"/>
              <a:t>• Pardubice (89,552)</a:t>
            </a:r>
            <a:endParaRPr lang="cs-CZ" dirty="0"/>
          </a:p>
          <a:p>
            <a:pPr marL="0" indent="0">
              <a:buNone/>
            </a:pPr>
            <a:endParaRPr lang="en-US" dirty="0"/>
          </a:p>
        </p:txBody>
      </p:sp>
    </p:spTree>
    <p:extLst>
      <p:ext uri="{BB962C8B-B14F-4D97-AF65-F5344CB8AC3E}">
        <p14:creationId xmlns:p14="http://schemas.microsoft.com/office/powerpoint/2010/main" val="1910614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57200"/>
            <a:ext cx="8610600" cy="1143000"/>
          </a:xfrm>
        </p:spPr>
        <p:txBody>
          <a:bodyPr>
            <a:noAutofit/>
          </a:bodyPr>
          <a:lstStyle/>
          <a:p>
            <a:r>
              <a:rPr lang="cs-CZ" sz="3600" b="1" dirty="0" smtClean="0"/>
              <a:t>OTHER SUPPORTING INVESTMENT FACTORS</a:t>
            </a:r>
            <a:endParaRPr lang="cs-CZ" sz="3600" dirty="0"/>
          </a:p>
        </p:txBody>
      </p:sp>
      <p:sp>
        <p:nvSpPr>
          <p:cNvPr id="3" name="Zástupný symbol pro obsah 2"/>
          <p:cNvSpPr>
            <a:spLocks noGrp="1"/>
          </p:cNvSpPr>
          <p:nvPr>
            <p:ph idx="1"/>
          </p:nvPr>
        </p:nvSpPr>
        <p:spPr/>
        <p:txBody>
          <a:bodyPr>
            <a:normAutofit/>
          </a:bodyPr>
          <a:lstStyle/>
          <a:p>
            <a:pPr lvl="0"/>
            <a:endParaRPr lang="cs-CZ" sz="1500" dirty="0" smtClean="0"/>
          </a:p>
          <a:p>
            <a:pPr lvl="0"/>
            <a:r>
              <a:rPr lang="en-GB" sz="1500" b="1" dirty="0" smtClean="0"/>
              <a:t>Schengen area</a:t>
            </a:r>
            <a:endParaRPr lang="cs-CZ" sz="1500" b="1" dirty="0" smtClean="0"/>
          </a:p>
          <a:p>
            <a:pPr marL="0" lvl="0" indent="0">
              <a:buNone/>
            </a:pPr>
            <a:endParaRPr lang="cs-CZ" sz="1500" b="1" dirty="0"/>
          </a:p>
          <a:p>
            <a:pPr lvl="0"/>
            <a:r>
              <a:rPr lang="en-GB" sz="1500" b="1" dirty="0" smtClean="0"/>
              <a:t>Costs </a:t>
            </a:r>
            <a:r>
              <a:rPr lang="en-GB" sz="1500" b="1" dirty="0"/>
              <a:t>of </a:t>
            </a:r>
            <a:r>
              <a:rPr lang="en-GB" sz="1500" b="1" dirty="0" smtClean="0"/>
              <a:t>living</a:t>
            </a:r>
            <a:endParaRPr lang="cs-CZ" sz="1500" b="1" dirty="0" smtClean="0"/>
          </a:p>
          <a:p>
            <a:pPr marL="0" lvl="0" indent="0">
              <a:buNone/>
            </a:pPr>
            <a:endParaRPr lang="cs-CZ" sz="1500" b="1" dirty="0"/>
          </a:p>
          <a:p>
            <a:pPr lvl="0"/>
            <a:r>
              <a:rPr lang="en-GB" sz="1500" b="1" dirty="0" smtClean="0"/>
              <a:t>Residential </a:t>
            </a:r>
            <a:r>
              <a:rPr lang="en-GB" sz="1500" b="1" dirty="0"/>
              <a:t>Accommodation and Office </a:t>
            </a:r>
            <a:r>
              <a:rPr lang="en-GB" sz="1500" b="1" dirty="0" smtClean="0"/>
              <a:t>space</a:t>
            </a:r>
            <a:endParaRPr lang="cs-CZ" sz="1500" b="1" dirty="0" smtClean="0"/>
          </a:p>
          <a:p>
            <a:pPr marL="0" lvl="0" indent="0">
              <a:buNone/>
            </a:pPr>
            <a:endParaRPr lang="cs-CZ" sz="1500" b="1" dirty="0"/>
          </a:p>
          <a:p>
            <a:pPr lvl="0"/>
            <a:r>
              <a:rPr lang="en-GB" sz="1500" b="1" dirty="0" smtClean="0"/>
              <a:t>Transport</a:t>
            </a:r>
            <a:endParaRPr lang="cs-CZ" sz="1500" b="1" dirty="0" smtClean="0"/>
          </a:p>
          <a:p>
            <a:pPr marL="0" lvl="0" indent="0">
              <a:buNone/>
            </a:pPr>
            <a:endParaRPr lang="cs-CZ" sz="1500" b="1" dirty="0"/>
          </a:p>
          <a:p>
            <a:r>
              <a:rPr lang="en-GB" sz="1500" b="1" dirty="0"/>
              <a:t> </a:t>
            </a:r>
            <a:r>
              <a:rPr lang="en-GB" sz="1500" b="1" dirty="0" smtClean="0"/>
              <a:t>A</a:t>
            </a:r>
            <a:r>
              <a:rPr lang="cs-CZ" sz="1500" b="1" dirty="0" err="1" smtClean="0"/>
              <a:t>tt</a:t>
            </a:r>
            <a:r>
              <a:rPr lang="en-GB" sz="1500" b="1" dirty="0" err="1" smtClean="0"/>
              <a:t>ra</a:t>
            </a:r>
            <a:r>
              <a:rPr lang="cs-CZ" sz="1500" b="1" dirty="0" smtClean="0"/>
              <a:t>c</a:t>
            </a:r>
            <a:r>
              <a:rPr lang="en-GB" sz="1500" b="1" dirty="0" err="1" smtClean="0"/>
              <a:t>tive</a:t>
            </a:r>
            <a:r>
              <a:rPr lang="en-GB" sz="1500" b="1" dirty="0" smtClean="0"/>
              <a:t> </a:t>
            </a:r>
            <a:r>
              <a:rPr lang="en-GB" sz="1500" b="1" dirty="0"/>
              <a:t>Living Environment </a:t>
            </a:r>
            <a:r>
              <a:rPr lang="en-GB" sz="1500" dirty="0"/>
              <a:t>(Medical Care, Leisure activities)</a:t>
            </a:r>
            <a:endParaRPr lang="cs-CZ" sz="1500" dirty="0"/>
          </a:p>
        </p:txBody>
      </p:sp>
    </p:spTree>
    <p:extLst>
      <p:ext uri="{BB962C8B-B14F-4D97-AF65-F5344CB8AC3E}">
        <p14:creationId xmlns:p14="http://schemas.microsoft.com/office/powerpoint/2010/main" val="2555917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BRANCH OR SUBSIDIARY</a:t>
            </a:r>
            <a:endParaRPr lang="cs-CZ" b="1" dirty="0"/>
          </a:p>
        </p:txBody>
      </p:sp>
      <p:sp>
        <p:nvSpPr>
          <p:cNvPr id="3" name="Zástupný symbol pro obsah 2"/>
          <p:cNvSpPr>
            <a:spLocks noGrp="1"/>
          </p:cNvSpPr>
          <p:nvPr>
            <p:ph idx="1"/>
          </p:nvPr>
        </p:nvSpPr>
        <p:spPr/>
        <p:txBody>
          <a:bodyPr>
            <a:noAutofit/>
          </a:bodyPr>
          <a:lstStyle/>
          <a:p>
            <a:pPr algn="just"/>
            <a:r>
              <a:rPr lang="cs-CZ" sz="2400" dirty="0" err="1" smtClean="0"/>
              <a:t>The</a:t>
            </a:r>
            <a:r>
              <a:rPr lang="cs-CZ" sz="2400" dirty="0" smtClean="0"/>
              <a:t> </a:t>
            </a:r>
            <a:r>
              <a:rPr lang="cs-CZ" sz="2400" dirty="0" err="1" smtClean="0"/>
              <a:t>first</a:t>
            </a:r>
            <a:r>
              <a:rPr lang="cs-CZ" sz="2400" dirty="0" smtClean="0"/>
              <a:t> </a:t>
            </a:r>
            <a:r>
              <a:rPr lang="cs-CZ" sz="2400" dirty="0" err="1" smtClean="0"/>
              <a:t>consideration</a:t>
            </a:r>
            <a:r>
              <a:rPr lang="cs-CZ" sz="2400" dirty="0" smtClean="0"/>
              <a:t> </a:t>
            </a:r>
            <a:r>
              <a:rPr lang="cs-CZ" sz="2400" dirty="0" err="1" smtClean="0"/>
              <a:t>for</a:t>
            </a:r>
            <a:r>
              <a:rPr lang="cs-CZ" sz="2400" dirty="0" smtClean="0"/>
              <a:t> </a:t>
            </a:r>
            <a:r>
              <a:rPr lang="cs-CZ" sz="2400" dirty="0" err="1" smtClean="0"/>
              <a:t>new</a:t>
            </a:r>
            <a:r>
              <a:rPr lang="cs-CZ" sz="2400" dirty="0" smtClean="0"/>
              <a:t> </a:t>
            </a:r>
            <a:r>
              <a:rPr lang="cs-CZ" sz="2400" dirty="0" err="1" smtClean="0"/>
              <a:t>investors</a:t>
            </a:r>
            <a:r>
              <a:rPr lang="cs-CZ" sz="2400" dirty="0" smtClean="0"/>
              <a:t> in </a:t>
            </a:r>
            <a:r>
              <a:rPr lang="cs-CZ" sz="2400" dirty="0" err="1" smtClean="0"/>
              <a:t>the</a:t>
            </a:r>
            <a:r>
              <a:rPr lang="cs-CZ" sz="2400" dirty="0" smtClean="0"/>
              <a:t> Czech Republic </a:t>
            </a:r>
            <a:r>
              <a:rPr lang="cs-CZ" sz="2400" dirty="0" err="1" smtClean="0"/>
              <a:t>will</a:t>
            </a:r>
            <a:r>
              <a:rPr lang="cs-CZ" sz="2400" dirty="0" smtClean="0"/>
              <a:t> </a:t>
            </a:r>
            <a:r>
              <a:rPr lang="cs-CZ" sz="2400" dirty="0" err="1" smtClean="0"/>
              <a:t>be</a:t>
            </a:r>
            <a:r>
              <a:rPr lang="cs-CZ" sz="2400" dirty="0" smtClean="0"/>
              <a:t> to </a:t>
            </a:r>
            <a:r>
              <a:rPr lang="cs-CZ" sz="2400" dirty="0" err="1" smtClean="0"/>
              <a:t>establish</a:t>
            </a:r>
            <a:r>
              <a:rPr lang="cs-CZ" sz="2400" dirty="0" smtClean="0"/>
              <a:t> </a:t>
            </a:r>
            <a:r>
              <a:rPr lang="cs-CZ" sz="2400" dirty="0" err="1" smtClean="0"/>
              <a:t>the</a:t>
            </a:r>
            <a:r>
              <a:rPr lang="cs-CZ" sz="2400" dirty="0" smtClean="0"/>
              <a:t> most </a:t>
            </a:r>
            <a:r>
              <a:rPr lang="cs-CZ" sz="2400" dirty="0" err="1" smtClean="0"/>
              <a:t>appropriate</a:t>
            </a:r>
            <a:r>
              <a:rPr lang="cs-CZ" sz="2400" dirty="0" smtClean="0"/>
              <a:t> </a:t>
            </a:r>
            <a:r>
              <a:rPr lang="cs-CZ" sz="2400" dirty="0" err="1" smtClean="0"/>
              <a:t>vehicle</a:t>
            </a:r>
            <a:r>
              <a:rPr lang="cs-CZ" sz="2400" dirty="0" smtClean="0"/>
              <a:t> </a:t>
            </a:r>
            <a:r>
              <a:rPr lang="cs-CZ" sz="2400" dirty="0" err="1" smtClean="0"/>
              <a:t>through</a:t>
            </a:r>
            <a:r>
              <a:rPr lang="cs-CZ" sz="2400" dirty="0" smtClean="0"/>
              <a:t> </a:t>
            </a:r>
            <a:r>
              <a:rPr lang="cs-CZ" sz="2400" dirty="0" err="1" smtClean="0"/>
              <a:t>which</a:t>
            </a:r>
            <a:r>
              <a:rPr lang="cs-CZ" sz="2400" dirty="0" smtClean="0"/>
              <a:t> to </a:t>
            </a:r>
            <a:r>
              <a:rPr lang="cs-CZ" sz="2400" dirty="0" err="1" smtClean="0"/>
              <a:t>operate</a:t>
            </a:r>
            <a:r>
              <a:rPr lang="cs-CZ" sz="2400" dirty="0" smtClean="0"/>
              <a:t>.</a:t>
            </a:r>
          </a:p>
          <a:p>
            <a:pPr algn="just"/>
            <a:r>
              <a:rPr lang="cs-CZ" sz="2400" dirty="0" smtClean="0"/>
              <a:t>Czech </a:t>
            </a:r>
            <a:r>
              <a:rPr lang="cs-CZ" sz="2400" dirty="0" err="1" smtClean="0"/>
              <a:t>law</a:t>
            </a:r>
            <a:r>
              <a:rPr lang="cs-CZ" sz="2400" dirty="0" smtClean="0"/>
              <a:t> </a:t>
            </a:r>
            <a:r>
              <a:rPr lang="cs-CZ" sz="2400" dirty="0" err="1" smtClean="0"/>
              <a:t>provides</a:t>
            </a:r>
            <a:r>
              <a:rPr lang="cs-CZ" sz="2400" dirty="0" smtClean="0"/>
              <a:t> </a:t>
            </a:r>
            <a:r>
              <a:rPr lang="cs-CZ" sz="2400" dirty="0" err="1" smtClean="0"/>
              <a:t>that</a:t>
            </a:r>
            <a:r>
              <a:rPr lang="cs-CZ" sz="2400" dirty="0" smtClean="0"/>
              <a:t> </a:t>
            </a:r>
            <a:r>
              <a:rPr lang="cs-CZ" sz="2400" dirty="0" err="1" smtClean="0"/>
              <a:t>persons</a:t>
            </a:r>
            <a:r>
              <a:rPr lang="cs-CZ" sz="2400" dirty="0" smtClean="0"/>
              <a:t> and </a:t>
            </a:r>
            <a:r>
              <a:rPr lang="cs-CZ" sz="2400" dirty="0" err="1" smtClean="0"/>
              <a:t>entities</a:t>
            </a:r>
            <a:r>
              <a:rPr lang="cs-CZ" sz="2400" dirty="0" smtClean="0"/>
              <a:t> </a:t>
            </a:r>
            <a:r>
              <a:rPr lang="cs-CZ" sz="2400" dirty="0" err="1" smtClean="0"/>
              <a:t>carrying</a:t>
            </a:r>
            <a:r>
              <a:rPr lang="cs-CZ" sz="2400" dirty="0" smtClean="0"/>
              <a:t> on „</a:t>
            </a:r>
            <a:r>
              <a:rPr lang="cs-CZ" sz="2400" dirty="0" err="1" smtClean="0"/>
              <a:t>systematic</a:t>
            </a:r>
            <a:r>
              <a:rPr lang="cs-CZ" sz="2400" dirty="0" smtClean="0"/>
              <a:t> business </a:t>
            </a:r>
            <a:r>
              <a:rPr lang="cs-CZ" sz="2400" dirty="0" err="1" smtClean="0"/>
              <a:t>activity</a:t>
            </a:r>
            <a:r>
              <a:rPr lang="cs-CZ" sz="2400" dirty="0" smtClean="0"/>
              <a:t>“ in </a:t>
            </a:r>
            <a:r>
              <a:rPr lang="cs-CZ" sz="2400" dirty="0" err="1" smtClean="0"/>
              <a:t>the</a:t>
            </a:r>
            <a:r>
              <a:rPr lang="cs-CZ" sz="2400" dirty="0" smtClean="0"/>
              <a:t> </a:t>
            </a:r>
            <a:r>
              <a:rPr lang="cs-CZ" sz="2400" dirty="0" err="1" smtClean="0"/>
              <a:t>territory</a:t>
            </a:r>
            <a:r>
              <a:rPr lang="cs-CZ" sz="2400" dirty="0" smtClean="0"/>
              <a:t> </a:t>
            </a:r>
            <a:r>
              <a:rPr lang="cs-CZ" sz="2400" dirty="0" err="1" smtClean="0"/>
              <a:t>of</a:t>
            </a:r>
            <a:r>
              <a:rPr lang="cs-CZ" sz="2400" dirty="0" smtClean="0"/>
              <a:t> </a:t>
            </a:r>
            <a:r>
              <a:rPr lang="cs-CZ" sz="2400" dirty="0" err="1" smtClean="0"/>
              <a:t>the</a:t>
            </a:r>
            <a:r>
              <a:rPr lang="cs-CZ" sz="2400" dirty="0" smtClean="0"/>
              <a:t> Czech Republic </a:t>
            </a:r>
            <a:r>
              <a:rPr lang="cs-CZ" sz="2400" dirty="0" err="1" smtClean="0"/>
              <a:t>must</a:t>
            </a:r>
            <a:r>
              <a:rPr lang="cs-CZ" sz="2400" dirty="0" smtClean="0"/>
              <a:t> </a:t>
            </a:r>
            <a:r>
              <a:rPr lang="cs-CZ" sz="2400" dirty="0" err="1" smtClean="0"/>
              <a:t>be</a:t>
            </a:r>
            <a:r>
              <a:rPr lang="cs-CZ" sz="2400" dirty="0" smtClean="0"/>
              <a:t> </a:t>
            </a:r>
            <a:r>
              <a:rPr lang="cs-CZ" sz="2400" dirty="0" err="1" smtClean="0"/>
              <a:t>licensed</a:t>
            </a:r>
            <a:r>
              <a:rPr lang="cs-CZ" sz="2400" dirty="0" smtClean="0"/>
              <a:t> in </a:t>
            </a:r>
            <a:r>
              <a:rPr lang="cs-CZ" sz="2400" dirty="0" err="1" smtClean="0"/>
              <a:t>the</a:t>
            </a:r>
            <a:r>
              <a:rPr lang="cs-CZ" sz="2400" dirty="0" smtClean="0"/>
              <a:t> Czech Republic </a:t>
            </a:r>
            <a:r>
              <a:rPr lang="cs-CZ" sz="2400" dirty="0" err="1" smtClean="0"/>
              <a:t>for</a:t>
            </a:r>
            <a:r>
              <a:rPr lang="cs-CZ" sz="2400" dirty="0" smtClean="0"/>
              <a:t> such business.</a:t>
            </a:r>
          </a:p>
          <a:p>
            <a:pPr algn="just"/>
            <a:r>
              <a:rPr lang="cs-CZ" sz="2400" dirty="0" smtClean="0"/>
              <a:t>A </a:t>
            </a:r>
            <a:r>
              <a:rPr lang="cs-CZ" sz="2400" dirty="0" err="1" smtClean="0"/>
              <a:t>foreign</a:t>
            </a:r>
            <a:r>
              <a:rPr lang="cs-CZ" sz="2400" dirty="0" smtClean="0"/>
              <a:t> investor </a:t>
            </a:r>
            <a:r>
              <a:rPr lang="cs-CZ" sz="2400" dirty="0" err="1" smtClean="0"/>
              <a:t>is</a:t>
            </a:r>
            <a:r>
              <a:rPr lang="cs-CZ" sz="2400" dirty="0" smtClean="0"/>
              <a:t> </a:t>
            </a:r>
            <a:r>
              <a:rPr lang="cs-CZ" sz="2400" dirty="0" err="1" smtClean="0"/>
              <a:t>therefore</a:t>
            </a:r>
            <a:r>
              <a:rPr lang="cs-CZ" sz="2400" dirty="0" smtClean="0"/>
              <a:t> </a:t>
            </a:r>
            <a:r>
              <a:rPr lang="cs-CZ" sz="2400" dirty="0" err="1" smtClean="0"/>
              <a:t>required</a:t>
            </a:r>
            <a:r>
              <a:rPr lang="cs-CZ" sz="2400" dirty="0" smtClean="0"/>
              <a:t> to </a:t>
            </a:r>
            <a:r>
              <a:rPr lang="cs-CZ" sz="2400" dirty="0" err="1" smtClean="0"/>
              <a:t>obtain</a:t>
            </a:r>
            <a:r>
              <a:rPr lang="cs-CZ" sz="2400" dirty="0" smtClean="0"/>
              <a:t> </a:t>
            </a:r>
            <a:r>
              <a:rPr lang="cs-CZ" sz="2400" dirty="0" err="1" smtClean="0"/>
              <a:t>an</a:t>
            </a:r>
            <a:r>
              <a:rPr lang="cs-CZ" sz="2400" dirty="0" smtClean="0"/>
              <a:t> </a:t>
            </a:r>
            <a:r>
              <a:rPr lang="cs-CZ" sz="2400" dirty="0" err="1" smtClean="0"/>
              <a:t>appropriate</a:t>
            </a:r>
            <a:r>
              <a:rPr lang="cs-CZ" sz="2400" dirty="0" smtClean="0"/>
              <a:t> </a:t>
            </a:r>
            <a:r>
              <a:rPr lang="cs-CZ" sz="2400" dirty="0" err="1" smtClean="0"/>
              <a:t>trade</a:t>
            </a:r>
            <a:r>
              <a:rPr lang="cs-CZ" sz="2400" dirty="0" smtClean="0"/>
              <a:t> licence and </a:t>
            </a:r>
            <a:r>
              <a:rPr lang="cs-CZ" sz="2400" dirty="0" err="1" smtClean="0"/>
              <a:t>must</a:t>
            </a:r>
            <a:r>
              <a:rPr lang="cs-CZ" sz="2400" dirty="0" smtClean="0"/>
              <a:t> </a:t>
            </a:r>
            <a:r>
              <a:rPr lang="cs-CZ" sz="2400" dirty="0" err="1" smtClean="0"/>
              <a:t>apply</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entry</a:t>
            </a:r>
            <a:r>
              <a:rPr lang="cs-CZ" sz="2400" dirty="0" smtClean="0"/>
              <a:t> </a:t>
            </a:r>
            <a:r>
              <a:rPr lang="cs-CZ" sz="2400" dirty="0" err="1" smtClean="0"/>
              <a:t>of</a:t>
            </a:r>
            <a:r>
              <a:rPr lang="cs-CZ" sz="2400" dirty="0" smtClean="0"/>
              <a:t> a </a:t>
            </a:r>
            <a:r>
              <a:rPr lang="cs-CZ" sz="2400" dirty="0" err="1" smtClean="0"/>
              <a:t>branch</a:t>
            </a:r>
            <a:r>
              <a:rPr lang="cs-CZ" sz="2400" dirty="0" smtClean="0"/>
              <a:t> </a:t>
            </a:r>
            <a:r>
              <a:rPr lang="cs-CZ" sz="2400" dirty="0" err="1" smtClean="0"/>
              <a:t>or</a:t>
            </a:r>
            <a:r>
              <a:rPr lang="cs-CZ" sz="2400" dirty="0" smtClean="0"/>
              <a:t> a </a:t>
            </a:r>
            <a:r>
              <a:rPr lang="cs-CZ" sz="2400" dirty="0" err="1" smtClean="0"/>
              <a:t>subsidiary</a:t>
            </a:r>
            <a:r>
              <a:rPr lang="cs-CZ" sz="2400" dirty="0" smtClean="0"/>
              <a:t> in </a:t>
            </a:r>
            <a:r>
              <a:rPr lang="cs-CZ" sz="2400" dirty="0" err="1" smtClean="0"/>
              <a:t>the</a:t>
            </a:r>
            <a:r>
              <a:rPr lang="cs-CZ" sz="2400" dirty="0" smtClean="0"/>
              <a:t> Czech </a:t>
            </a:r>
            <a:r>
              <a:rPr lang="cs-CZ" sz="2400" dirty="0" err="1" smtClean="0"/>
              <a:t>Commercial</a:t>
            </a:r>
            <a:r>
              <a:rPr lang="cs-CZ" sz="2400" dirty="0" smtClean="0"/>
              <a:t> </a:t>
            </a:r>
            <a:r>
              <a:rPr lang="cs-CZ" sz="2400" dirty="0" err="1" smtClean="0"/>
              <a:t>Register</a:t>
            </a:r>
            <a:r>
              <a:rPr lang="cs-CZ" sz="2400" dirty="0" smtClean="0"/>
              <a:t>.</a:t>
            </a:r>
            <a:endParaRPr lang="cs-CZ" sz="2400" dirty="0"/>
          </a:p>
        </p:txBody>
      </p:sp>
    </p:spTree>
    <p:extLst>
      <p:ext uri="{BB962C8B-B14F-4D97-AF65-F5344CB8AC3E}">
        <p14:creationId xmlns:p14="http://schemas.microsoft.com/office/powerpoint/2010/main" val="3112307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SETTING UP A CZECH ENTITY</a:t>
            </a:r>
            <a:endParaRPr lang="cs-CZ" b="1"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1337048842"/>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cs-CZ" dirty="0" smtClean="0">
                          <a:solidFill>
                            <a:schemeClr val="tx1"/>
                          </a:solidFill>
                        </a:rPr>
                        <a:t>Business</a:t>
                      </a:r>
                      <a:r>
                        <a:rPr lang="cs-CZ" baseline="0" dirty="0" smtClean="0">
                          <a:solidFill>
                            <a:schemeClr val="tx1"/>
                          </a:solidFill>
                        </a:rPr>
                        <a:t> entity</a:t>
                      </a:r>
                      <a:endParaRPr lang="cs-CZ" dirty="0">
                        <a:solidFill>
                          <a:schemeClr val="tx1"/>
                        </a:solidFill>
                      </a:endParaRPr>
                    </a:p>
                  </a:txBody>
                  <a:tcPr>
                    <a:solidFill>
                      <a:srgbClr val="8AAFB8"/>
                    </a:solidFill>
                  </a:tcPr>
                </a:tc>
                <a:tc>
                  <a:txBody>
                    <a:bodyPr/>
                    <a:lstStyle/>
                    <a:p>
                      <a:r>
                        <a:rPr lang="cs-CZ" dirty="0" err="1" smtClean="0">
                          <a:solidFill>
                            <a:schemeClr val="tx1"/>
                          </a:solidFill>
                        </a:rPr>
                        <a:t>Capital</a:t>
                      </a:r>
                      <a:r>
                        <a:rPr lang="cs-CZ" dirty="0" smtClean="0">
                          <a:solidFill>
                            <a:schemeClr val="tx1"/>
                          </a:solidFill>
                        </a:rPr>
                        <a:t> </a:t>
                      </a:r>
                      <a:r>
                        <a:rPr lang="cs-CZ" dirty="0" err="1" smtClean="0">
                          <a:solidFill>
                            <a:schemeClr val="tx1"/>
                          </a:solidFill>
                        </a:rPr>
                        <a:t>contributions</a:t>
                      </a:r>
                      <a:endParaRPr lang="cs-CZ" dirty="0">
                        <a:solidFill>
                          <a:schemeClr val="tx1"/>
                        </a:solidFill>
                      </a:endParaRPr>
                    </a:p>
                  </a:txBody>
                  <a:tcPr>
                    <a:solidFill>
                      <a:srgbClr val="8AAFB8"/>
                    </a:solidFill>
                  </a:tcPr>
                </a:tc>
                <a:tc>
                  <a:txBody>
                    <a:bodyPr/>
                    <a:lstStyle/>
                    <a:p>
                      <a:r>
                        <a:rPr lang="cs-CZ" dirty="0" err="1" smtClean="0">
                          <a:solidFill>
                            <a:schemeClr val="tx1"/>
                          </a:solidFill>
                        </a:rPr>
                        <a:t>Liability</a:t>
                      </a:r>
                      <a:r>
                        <a:rPr lang="cs-CZ" dirty="0" smtClean="0">
                          <a:solidFill>
                            <a:schemeClr val="tx1"/>
                          </a:solidFill>
                        </a:rPr>
                        <a:t> </a:t>
                      </a:r>
                      <a:r>
                        <a:rPr lang="cs-CZ" dirty="0" err="1" smtClean="0">
                          <a:solidFill>
                            <a:schemeClr val="tx1"/>
                          </a:solidFill>
                        </a:rPr>
                        <a:t>of</a:t>
                      </a:r>
                      <a:r>
                        <a:rPr lang="cs-CZ" dirty="0" smtClean="0">
                          <a:solidFill>
                            <a:schemeClr val="tx1"/>
                          </a:solidFill>
                        </a:rPr>
                        <a:t> </a:t>
                      </a:r>
                      <a:r>
                        <a:rPr lang="cs-CZ" dirty="0" err="1" smtClean="0">
                          <a:solidFill>
                            <a:schemeClr val="tx1"/>
                          </a:solidFill>
                        </a:rPr>
                        <a:t>owners</a:t>
                      </a:r>
                      <a:endParaRPr lang="cs-CZ" dirty="0">
                        <a:solidFill>
                          <a:schemeClr val="tx1"/>
                        </a:solidFill>
                      </a:endParaRPr>
                    </a:p>
                  </a:txBody>
                  <a:tcPr>
                    <a:solidFill>
                      <a:srgbClr val="8AAFB8"/>
                    </a:solidFill>
                  </a:tcPr>
                </a:tc>
                <a:tc>
                  <a:txBody>
                    <a:bodyPr/>
                    <a:lstStyle/>
                    <a:p>
                      <a:r>
                        <a:rPr lang="cs-CZ" dirty="0" smtClean="0">
                          <a:solidFill>
                            <a:schemeClr val="tx1"/>
                          </a:solidFill>
                        </a:rPr>
                        <a:t>Management</a:t>
                      </a:r>
                      <a:endParaRPr lang="cs-CZ" dirty="0">
                        <a:solidFill>
                          <a:schemeClr val="tx1"/>
                        </a:solidFill>
                      </a:endParaRPr>
                    </a:p>
                  </a:txBody>
                  <a:tcPr>
                    <a:solidFill>
                      <a:srgbClr val="8AAFB8"/>
                    </a:solidFill>
                  </a:tcPr>
                </a:tc>
              </a:tr>
              <a:tr h="370840">
                <a:tc>
                  <a:txBody>
                    <a:bodyPr/>
                    <a:lstStyle/>
                    <a:p>
                      <a:pPr algn="l"/>
                      <a:r>
                        <a:rPr lang="cs-CZ" sz="1100" b="1" dirty="0" smtClean="0"/>
                        <a:t>Joint-</a:t>
                      </a:r>
                      <a:r>
                        <a:rPr lang="cs-CZ" sz="1100" b="1" dirty="0" err="1" smtClean="0"/>
                        <a:t>stock</a:t>
                      </a:r>
                      <a:r>
                        <a:rPr lang="cs-CZ" sz="1100" b="1" baseline="0" dirty="0" smtClean="0"/>
                        <a:t> </a:t>
                      </a:r>
                      <a:r>
                        <a:rPr lang="cs-CZ" sz="1100" b="1" baseline="0" dirty="0" err="1" smtClean="0"/>
                        <a:t>company</a:t>
                      </a:r>
                      <a:endParaRPr lang="cs-CZ" sz="1100" b="1" dirty="0"/>
                    </a:p>
                  </a:txBody>
                  <a:tcPr anchor="ctr">
                    <a:solidFill>
                      <a:srgbClr val="AFC9D1"/>
                    </a:solidFill>
                  </a:tcPr>
                </a:tc>
                <a:tc>
                  <a:txBody>
                    <a:bodyPr/>
                    <a:lstStyle/>
                    <a:p>
                      <a:pPr algn="l"/>
                      <a:r>
                        <a:rPr lang="cs-CZ" sz="1100" dirty="0" err="1" smtClean="0"/>
                        <a:t>The</a:t>
                      </a:r>
                      <a:r>
                        <a:rPr lang="cs-CZ" sz="1100" dirty="0" smtClean="0"/>
                        <a:t> minimum </a:t>
                      </a:r>
                      <a:r>
                        <a:rPr lang="cs-CZ" sz="1100" dirty="0" err="1" smtClean="0"/>
                        <a:t>share</a:t>
                      </a:r>
                      <a:r>
                        <a:rPr lang="cs-CZ" sz="1100" dirty="0" smtClean="0"/>
                        <a:t> </a:t>
                      </a:r>
                      <a:r>
                        <a:rPr lang="cs-CZ" sz="1100" dirty="0" err="1" smtClean="0"/>
                        <a:t>capital</a:t>
                      </a:r>
                      <a:r>
                        <a:rPr lang="cs-CZ" sz="1100" dirty="0" smtClean="0"/>
                        <a:t> </a:t>
                      </a:r>
                      <a:r>
                        <a:rPr lang="cs-CZ" sz="1100" dirty="0" err="1" smtClean="0"/>
                        <a:t>of</a:t>
                      </a:r>
                      <a:r>
                        <a:rPr lang="cs-CZ" sz="1100" dirty="0" smtClean="0"/>
                        <a:t> CZK</a:t>
                      </a:r>
                      <a:r>
                        <a:rPr lang="cs-CZ" sz="1100" baseline="0" dirty="0" smtClean="0"/>
                        <a:t> 2 milion / 20 milion in </a:t>
                      </a:r>
                      <a:r>
                        <a:rPr lang="cs-CZ" sz="1100" baseline="0" dirty="0" err="1" smtClean="0"/>
                        <a:t>the</a:t>
                      </a:r>
                      <a:r>
                        <a:rPr lang="cs-CZ" sz="1100" baseline="0" dirty="0" smtClean="0"/>
                        <a:t> case </a:t>
                      </a:r>
                      <a:r>
                        <a:rPr lang="cs-CZ" sz="1100" baseline="0" dirty="0" err="1" smtClean="0"/>
                        <a:t>of</a:t>
                      </a:r>
                      <a:r>
                        <a:rPr lang="cs-CZ" sz="1100" baseline="0" dirty="0" smtClean="0"/>
                        <a:t> a public </a:t>
                      </a:r>
                      <a:r>
                        <a:rPr lang="cs-CZ" sz="1100" baseline="0" dirty="0" err="1" smtClean="0"/>
                        <a:t>offering</a:t>
                      </a:r>
                      <a:endParaRPr lang="cs-CZ" sz="1100" dirty="0"/>
                    </a:p>
                  </a:txBody>
                  <a:tcPr anchor="ctr">
                    <a:solidFill>
                      <a:srgbClr val="AFC9D1"/>
                    </a:solidFill>
                  </a:tcPr>
                </a:tc>
                <a:tc>
                  <a:txBody>
                    <a:bodyPr/>
                    <a:lstStyle/>
                    <a:p>
                      <a:pPr algn="l"/>
                      <a:r>
                        <a:rPr lang="cs-CZ" sz="1100" dirty="0" smtClean="0"/>
                        <a:t>No </a:t>
                      </a:r>
                      <a:r>
                        <a:rPr lang="cs-CZ" sz="1100" dirty="0" err="1" smtClean="0"/>
                        <a:t>personal</a:t>
                      </a:r>
                      <a:r>
                        <a:rPr lang="cs-CZ" sz="1100" dirty="0" smtClean="0"/>
                        <a:t> </a:t>
                      </a:r>
                      <a:r>
                        <a:rPr lang="cs-CZ" sz="1100" dirty="0" err="1" smtClean="0"/>
                        <a:t>liablity</a:t>
                      </a:r>
                      <a:r>
                        <a:rPr lang="cs-CZ" sz="1100" dirty="0" smtClean="0"/>
                        <a:t> (</a:t>
                      </a:r>
                      <a:r>
                        <a:rPr lang="cs-CZ" sz="1100" dirty="0" err="1" smtClean="0"/>
                        <a:t>liability</a:t>
                      </a:r>
                      <a:r>
                        <a:rPr lang="cs-CZ" sz="1100" baseline="0" dirty="0" smtClean="0"/>
                        <a:t> limited to </a:t>
                      </a:r>
                      <a:r>
                        <a:rPr lang="cs-CZ" sz="1100" baseline="0" dirty="0" err="1" smtClean="0"/>
                        <a:t>shareholder</a:t>
                      </a:r>
                      <a:r>
                        <a:rPr lang="cs-CZ" sz="1100" baseline="0" dirty="0" smtClean="0"/>
                        <a:t> </a:t>
                      </a:r>
                      <a:r>
                        <a:rPr lang="cs-CZ" sz="1100" baseline="0" dirty="0" err="1" smtClean="0"/>
                        <a:t>contributions</a:t>
                      </a:r>
                      <a:r>
                        <a:rPr lang="cs-CZ" sz="1100" baseline="0" dirty="0" smtClean="0"/>
                        <a:t>)</a:t>
                      </a:r>
                      <a:endParaRPr lang="cs-CZ" sz="1100" dirty="0"/>
                    </a:p>
                  </a:txBody>
                  <a:tcPr anchor="ctr">
                    <a:solidFill>
                      <a:srgbClr val="AFC9D1"/>
                    </a:solidFill>
                  </a:tcPr>
                </a:tc>
                <a:tc>
                  <a:txBody>
                    <a:bodyPr/>
                    <a:lstStyle/>
                    <a:p>
                      <a:pPr algn="l"/>
                      <a:r>
                        <a:rPr lang="cs-CZ" sz="1100" dirty="0" err="1" smtClean="0"/>
                        <a:t>Board</a:t>
                      </a:r>
                      <a:r>
                        <a:rPr lang="cs-CZ" sz="1100" dirty="0" smtClean="0"/>
                        <a:t> </a:t>
                      </a:r>
                      <a:r>
                        <a:rPr lang="cs-CZ" sz="1100" dirty="0" err="1" smtClean="0"/>
                        <a:t>of</a:t>
                      </a:r>
                      <a:r>
                        <a:rPr lang="cs-CZ" sz="1100" dirty="0" smtClean="0"/>
                        <a:t> </a:t>
                      </a:r>
                      <a:r>
                        <a:rPr lang="cs-CZ" sz="1100" dirty="0" err="1" smtClean="0"/>
                        <a:t>directors</a:t>
                      </a:r>
                      <a:r>
                        <a:rPr lang="cs-CZ" sz="1100" dirty="0" smtClean="0"/>
                        <a:t>, </a:t>
                      </a:r>
                      <a:r>
                        <a:rPr lang="cs-CZ" sz="1100" dirty="0" err="1" smtClean="0"/>
                        <a:t>shareholders</a:t>
                      </a:r>
                      <a:r>
                        <a:rPr lang="cs-CZ" sz="1100" dirty="0" smtClean="0"/>
                        <a:t> </a:t>
                      </a:r>
                      <a:r>
                        <a:rPr lang="cs-CZ" sz="1100" dirty="0" err="1" smtClean="0"/>
                        <a:t>have</a:t>
                      </a:r>
                      <a:r>
                        <a:rPr lang="cs-CZ" sz="1100" dirty="0" smtClean="0"/>
                        <a:t> no </a:t>
                      </a:r>
                      <a:r>
                        <a:rPr lang="cs-CZ" sz="1100" dirty="0" err="1" smtClean="0"/>
                        <a:t>power</a:t>
                      </a:r>
                      <a:r>
                        <a:rPr lang="cs-CZ" sz="1100" dirty="0" smtClean="0"/>
                        <a:t> to </a:t>
                      </a:r>
                      <a:r>
                        <a:rPr lang="cs-CZ" sz="1100" dirty="0" err="1" smtClean="0"/>
                        <a:t>participate</a:t>
                      </a:r>
                      <a:r>
                        <a:rPr lang="cs-CZ" sz="1100" dirty="0" smtClean="0"/>
                        <a:t> in management</a:t>
                      </a:r>
                    </a:p>
                  </a:txBody>
                  <a:tcPr anchor="ctr">
                    <a:solidFill>
                      <a:srgbClr val="AFC9D1"/>
                    </a:solidFill>
                  </a:tcPr>
                </a:tc>
              </a:tr>
              <a:tr h="370840">
                <a:tc>
                  <a:txBody>
                    <a:bodyPr/>
                    <a:lstStyle/>
                    <a:p>
                      <a:pPr algn="l"/>
                      <a:r>
                        <a:rPr lang="cs-CZ" sz="1100" b="1" dirty="0" smtClean="0"/>
                        <a:t>Limited </a:t>
                      </a:r>
                      <a:r>
                        <a:rPr lang="cs-CZ" sz="1100" b="1" dirty="0" err="1" smtClean="0"/>
                        <a:t>liability</a:t>
                      </a:r>
                      <a:r>
                        <a:rPr lang="cs-CZ" sz="1100" b="1" dirty="0" smtClean="0"/>
                        <a:t> </a:t>
                      </a:r>
                      <a:r>
                        <a:rPr lang="cs-CZ" sz="1100" b="1" dirty="0" err="1" smtClean="0"/>
                        <a:t>company</a:t>
                      </a:r>
                      <a:endParaRPr lang="cs-CZ" sz="1100" b="1" dirty="0"/>
                    </a:p>
                  </a:txBody>
                  <a:tcPr anchor="ctr">
                    <a:solidFill>
                      <a:srgbClr val="CADCE0"/>
                    </a:solidFill>
                  </a:tcPr>
                </a:tc>
                <a:tc>
                  <a:txBody>
                    <a:bodyPr/>
                    <a:lstStyle/>
                    <a:p>
                      <a:pPr algn="l"/>
                      <a:r>
                        <a:rPr lang="cs-CZ" sz="1100" dirty="0" err="1" smtClean="0"/>
                        <a:t>The</a:t>
                      </a:r>
                      <a:r>
                        <a:rPr lang="cs-CZ" sz="1100" dirty="0" smtClean="0"/>
                        <a:t> minimum </a:t>
                      </a:r>
                      <a:r>
                        <a:rPr lang="cs-CZ" sz="1100" dirty="0" err="1" smtClean="0"/>
                        <a:t>registred</a:t>
                      </a:r>
                      <a:r>
                        <a:rPr lang="cs-CZ" sz="1100" baseline="0" dirty="0" smtClean="0"/>
                        <a:t> </a:t>
                      </a:r>
                      <a:r>
                        <a:rPr lang="cs-CZ" sz="1100" baseline="0" dirty="0" err="1" smtClean="0"/>
                        <a:t>capital</a:t>
                      </a:r>
                      <a:r>
                        <a:rPr lang="cs-CZ" sz="1100" baseline="0" dirty="0" smtClean="0"/>
                        <a:t> </a:t>
                      </a:r>
                      <a:r>
                        <a:rPr lang="cs-CZ" sz="1100" baseline="0" dirty="0" err="1" smtClean="0"/>
                        <a:t>of</a:t>
                      </a:r>
                      <a:r>
                        <a:rPr lang="cs-CZ" sz="1100" baseline="0" dirty="0" smtClean="0"/>
                        <a:t> CZK 200,000 (</a:t>
                      </a:r>
                      <a:r>
                        <a:rPr lang="cs-CZ" sz="1100" baseline="0" dirty="0" err="1" smtClean="0"/>
                        <a:t>from</a:t>
                      </a:r>
                      <a:r>
                        <a:rPr lang="cs-CZ" sz="1100" baseline="0" dirty="0" smtClean="0"/>
                        <a:t> 1/1/2014 </a:t>
                      </a:r>
                      <a:r>
                        <a:rPr lang="cs-CZ" sz="1100" baseline="0" dirty="0" err="1" smtClean="0"/>
                        <a:t>the</a:t>
                      </a:r>
                      <a:r>
                        <a:rPr lang="cs-CZ" sz="1100" baseline="0" dirty="0" smtClean="0"/>
                        <a:t> minimum </a:t>
                      </a:r>
                      <a:r>
                        <a:rPr lang="cs-CZ" sz="1100" baseline="0" dirty="0" err="1" smtClean="0"/>
                        <a:t>registred</a:t>
                      </a:r>
                      <a:r>
                        <a:rPr lang="cs-CZ" sz="1100" baseline="0" dirty="0" smtClean="0"/>
                        <a:t> </a:t>
                      </a:r>
                      <a:r>
                        <a:rPr lang="cs-CZ" sz="1100" baseline="0" dirty="0" err="1" smtClean="0"/>
                        <a:t>capital</a:t>
                      </a:r>
                      <a:r>
                        <a:rPr lang="cs-CZ" sz="1100" baseline="0" dirty="0" smtClean="0"/>
                        <a:t> </a:t>
                      </a:r>
                      <a:r>
                        <a:rPr lang="cs-CZ" sz="1100" baseline="0" dirty="0" err="1" smtClean="0"/>
                        <a:t>will</a:t>
                      </a:r>
                      <a:r>
                        <a:rPr lang="cs-CZ" sz="1100" baseline="0" dirty="0" smtClean="0"/>
                        <a:t> </a:t>
                      </a:r>
                      <a:r>
                        <a:rPr lang="cs-CZ" sz="1100" baseline="0" dirty="0" err="1" smtClean="0"/>
                        <a:t>be</a:t>
                      </a:r>
                      <a:r>
                        <a:rPr lang="cs-CZ" sz="1100" baseline="0" dirty="0" smtClean="0"/>
                        <a:t> set to CZK 1)</a:t>
                      </a:r>
                      <a:endParaRPr lang="cs-CZ" sz="1100" dirty="0"/>
                    </a:p>
                  </a:txBody>
                  <a:tcPr anchor="ctr">
                    <a:solidFill>
                      <a:srgbClr val="CADCE0"/>
                    </a:solidFill>
                  </a:tcPr>
                </a:tc>
                <a:tc>
                  <a:txBody>
                    <a:bodyPr/>
                    <a:lstStyle/>
                    <a:p>
                      <a:pPr algn="l"/>
                      <a:r>
                        <a:rPr lang="cs-CZ" sz="1100" dirty="0" err="1" smtClean="0"/>
                        <a:t>Unlimited</a:t>
                      </a:r>
                      <a:r>
                        <a:rPr lang="cs-CZ" sz="1100" dirty="0" smtClean="0"/>
                        <a:t> </a:t>
                      </a:r>
                      <a:r>
                        <a:rPr lang="cs-CZ" sz="1100" dirty="0" err="1" smtClean="0"/>
                        <a:t>personal</a:t>
                      </a:r>
                      <a:r>
                        <a:rPr lang="cs-CZ" sz="1100" dirty="0" smtClean="0"/>
                        <a:t> </a:t>
                      </a:r>
                      <a:r>
                        <a:rPr lang="cs-CZ" sz="1100" dirty="0" err="1" smtClean="0"/>
                        <a:t>liability</a:t>
                      </a:r>
                      <a:r>
                        <a:rPr lang="cs-CZ" sz="1100" dirty="0" smtClean="0"/>
                        <a:t> </a:t>
                      </a:r>
                      <a:r>
                        <a:rPr lang="cs-CZ" sz="1100" dirty="0" err="1" smtClean="0"/>
                        <a:t>for</a:t>
                      </a:r>
                      <a:r>
                        <a:rPr lang="cs-CZ" sz="1100" baseline="0" dirty="0" smtClean="0"/>
                        <a:t> </a:t>
                      </a:r>
                      <a:r>
                        <a:rPr lang="cs-CZ" sz="1100" baseline="0" dirty="0" err="1" smtClean="0"/>
                        <a:t>the</a:t>
                      </a:r>
                      <a:r>
                        <a:rPr lang="cs-CZ" sz="1100" baseline="0" dirty="0" smtClean="0"/>
                        <a:t> </a:t>
                      </a:r>
                      <a:r>
                        <a:rPr lang="cs-CZ" sz="1100" baseline="0" dirty="0" err="1" smtClean="0"/>
                        <a:t>obligations</a:t>
                      </a:r>
                      <a:r>
                        <a:rPr lang="cs-CZ" sz="1100" baseline="0" dirty="0" smtClean="0"/>
                        <a:t> ONLY up to </a:t>
                      </a:r>
                      <a:r>
                        <a:rPr lang="cs-CZ" sz="1100" baseline="0" dirty="0" err="1" smtClean="0"/>
                        <a:t>the</a:t>
                      </a:r>
                      <a:r>
                        <a:rPr lang="cs-CZ" sz="1100" baseline="0" dirty="0" smtClean="0"/>
                        <a:t> </a:t>
                      </a:r>
                      <a:r>
                        <a:rPr lang="cs-CZ" sz="1100" baseline="0" dirty="0" err="1" smtClean="0"/>
                        <a:t>amount</a:t>
                      </a:r>
                      <a:r>
                        <a:rPr lang="cs-CZ" sz="1100" baseline="0" dirty="0" smtClean="0"/>
                        <a:t> </a:t>
                      </a:r>
                      <a:r>
                        <a:rPr lang="cs-CZ" sz="1100" baseline="0" dirty="0" err="1" smtClean="0"/>
                        <a:t>of</a:t>
                      </a:r>
                      <a:r>
                        <a:rPr lang="cs-CZ" sz="1100" baseline="0" dirty="0" smtClean="0"/>
                        <a:t> </a:t>
                      </a:r>
                      <a:r>
                        <a:rPr lang="cs-CZ" sz="1100" baseline="0" dirty="0" err="1" smtClean="0"/>
                        <a:t>total</a:t>
                      </a:r>
                      <a:r>
                        <a:rPr lang="cs-CZ" sz="1100" baseline="0" dirty="0" smtClean="0"/>
                        <a:t> </a:t>
                      </a:r>
                      <a:r>
                        <a:rPr lang="cs-CZ" sz="1100" baseline="0" dirty="0" err="1" smtClean="0"/>
                        <a:t>unpaid</a:t>
                      </a:r>
                      <a:r>
                        <a:rPr lang="cs-CZ" sz="1100" baseline="0" dirty="0" smtClean="0"/>
                        <a:t> </a:t>
                      </a:r>
                      <a:r>
                        <a:rPr lang="cs-CZ" sz="1100" baseline="0" dirty="0" err="1" smtClean="0"/>
                        <a:t>contributions</a:t>
                      </a:r>
                      <a:endParaRPr lang="cs-CZ" sz="1100" dirty="0"/>
                    </a:p>
                  </a:txBody>
                  <a:tcPr anchor="ctr">
                    <a:solidFill>
                      <a:srgbClr val="CADCE0"/>
                    </a:solidFill>
                  </a:tcPr>
                </a:tc>
                <a:tc>
                  <a:txBody>
                    <a:bodyPr/>
                    <a:lstStyle/>
                    <a:p>
                      <a:pPr algn="l"/>
                      <a:r>
                        <a:rPr lang="cs-CZ" sz="1100" dirty="0" err="1" smtClean="0"/>
                        <a:t>The</a:t>
                      </a:r>
                      <a:r>
                        <a:rPr lang="cs-CZ" sz="1100" dirty="0" smtClean="0"/>
                        <a:t> </a:t>
                      </a:r>
                      <a:r>
                        <a:rPr lang="cs-CZ" sz="1100" dirty="0" err="1" smtClean="0"/>
                        <a:t>executive</a:t>
                      </a:r>
                      <a:r>
                        <a:rPr lang="cs-CZ" sz="1100" dirty="0" smtClean="0"/>
                        <a:t>/s</a:t>
                      </a:r>
                      <a:r>
                        <a:rPr lang="cs-CZ" sz="1100" baseline="0" dirty="0" smtClean="0"/>
                        <a:t> </a:t>
                      </a:r>
                      <a:r>
                        <a:rPr lang="cs-CZ" sz="1100" baseline="0" dirty="0" err="1" smtClean="0"/>
                        <a:t>appointed</a:t>
                      </a:r>
                      <a:r>
                        <a:rPr lang="cs-CZ" sz="1100" baseline="0" dirty="0" smtClean="0"/>
                        <a:t> by </a:t>
                      </a:r>
                      <a:r>
                        <a:rPr lang="cs-CZ" sz="1100" baseline="0" dirty="0" err="1" smtClean="0"/>
                        <a:t>general</a:t>
                      </a:r>
                      <a:r>
                        <a:rPr lang="cs-CZ" sz="1100" baseline="0" dirty="0" smtClean="0"/>
                        <a:t> meeting</a:t>
                      </a:r>
                      <a:endParaRPr lang="cs-CZ" sz="1100" dirty="0"/>
                    </a:p>
                  </a:txBody>
                  <a:tcPr anchor="ctr">
                    <a:solidFill>
                      <a:srgbClr val="CADCE0"/>
                    </a:solidFill>
                  </a:tcPr>
                </a:tc>
              </a:tr>
              <a:tr h="370840">
                <a:tc>
                  <a:txBody>
                    <a:bodyPr/>
                    <a:lstStyle/>
                    <a:p>
                      <a:pPr algn="l"/>
                      <a:r>
                        <a:rPr lang="cs-CZ" sz="1100" b="1" dirty="0" smtClean="0"/>
                        <a:t>General</a:t>
                      </a:r>
                      <a:r>
                        <a:rPr lang="cs-CZ" sz="1100" b="1" baseline="0" dirty="0" smtClean="0"/>
                        <a:t> </a:t>
                      </a:r>
                      <a:r>
                        <a:rPr lang="cs-CZ" sz="1100" b="1" baseline="0" dirty="0" err="1" smtClean="0"/>
                        <a:t>partnership</a:t>
                      </a:r>
                      <a:endParaRPr lang="cs-CZ" sz="1100" b="1" dirty="0"/>
                    </a:p>
                  </a:txBody>
                  <a:tcPr anchor="ctr">
                    <a:solidFill>
                      <a:srgbClr val="AFC9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partners contribute money or services to the partnership; they share profits and losses</a:t>
                      </a:r>
                      <a:endParaRPr lang="cs-CZ" sz="1100" dirty="0" smtClean="0"/>
                    </a:p>
                    <a:p>
                      <a:pPr algn="l"/>
                      <a:endParaRPr lang="cs-CZ" sz="1100" dirty="0"/>
                    </a:p>
                  </a:txBody>
                  <a:tcPr anchor="ctr">
                    <a:solidFill>
                      <a:srgbClr val="AFC9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unlimited personal liability of the general partners for the obligations of the business</a:t>
                      </a:r>
                      <a:endParaRPr lang="cs-CZ" sz="1100" dirty="0" smtClean="0"/>
                    </a:p>
                    <a:p>
                      <a:pPr algn="l"/>
                      <a:endParaRPr lang="cs-CZ" sz="1100" dirty="0"/>
                    </a:p>
                  </a:txBody>
                  <a:tcPr anchor="ctr">
                    <a:solidFill>
                      <a:srgbClr val="AFC9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partners have equal management rights, unless they agree otherwise</a:t>
                      </a:r>
                      <a:endParaRPr lang="cs-CZ" sz="1100" dirty="0" smtClean="0"/>
                    </a:p>
                    <a:p>
                      <a:pPr algn="l"/>
                      <a:endParaRPr lang="cs-CZ" sz="1100" dirty="0"/>
                    </a:p>
                  </a:txBody>
                  <a:tcPr anchor="ctr">
                    <a:solidFill>
                      <a:srgbClr val="AFC9D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b="1" dirty="0" smtClean="0"/>
                        <a:t>limited </a:t>
                      </a:r>
                      <a:r>
                        <a:rPr lang="cs-CZ" sz="1100" b="1" dirty="0" err="1" smtClean="0"/>
                        <a:t>partneship</a:t>
                      </a:r>
                      <a:endParaRPr lang="cs-CZ" sz="1100" b="1" dirty="0" smtClean="0"/>
                    </a:p>
                    <a:p>
                      <a:pPr algn="l"/>
                      <a:endParaRPr lang="cs-CZ" sz="1100" b="1" dirty="0"/>
                    </a:p>
                  </a:txBody>
                  <a:tcPr anchor="ctr">
                    <a:solidFill>
                      <a:srgbClr val="CADCE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unlimited and limited partners contribute money or services to the partnership; they share profits and losses</a:t>
                      </a:r>
                      <a:endParaRPr lang="cs-CZ" sz="1100" dirty="0" smtClean="0"/>
                    </a:p>
                    <a:p>
                      <a:pPr algn="l"/>
                      <a:endParaRPr lang="cs-CZ" sz="1100" dirty="0"/>
                    </a:p>
                  </a:txBody>
                  <a:tcPr anchor="ctr">
                    <a:solidFill>
                      <a:srgbClr val="CADCE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unlimited personal liability of the  unlimited partners for the obligations of the business; limited partners generally have no personal liability</a:t>
                      </a:r>
                      <a:endParaRPr lang="cs-CZ" sz="1100" dirty="0" smtClean="0"/>
                    </a:p>
                    <a:p>
                      <a:pPr algn="l"/>
                      <a:endParaRPr lang="cs-CZ" sz="1100" dirty="0"/>
                    </a:p>
                  </a:txBody>
                  <a:tcPr anchor="ctr">
                    <a:solidFill>
                      <a:srgbClr val="CADCE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only unlimited partners are permitted to manage the business</a:t>
                      </a:r>
                      <a:endParaRPr lang="cs-CZ" sz="1100" dirty="0" smtClean="0"/>
                    </a:p>
                    <a:p>
                      <a:pPr algn="l"/>
                      <a:endParaRPr lang="cs-CZ" sz="1100" dirty="0"/>
                    </a:p>
                  </a:txBody>
                  <a:tcPr anchor="ctr">
                    <a:solidFill>
                      <a:srgbClr val="CADCE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b="1" dirty="0" smtClean="0"/>
                        <a:t>co-</a:t>
                      </a:r>
                      <a:r>
                        <a:rPr lang="cs-CZ" sz="1100" b="1" dirty="0" err="1" smtClean="0"/>
                        <a:t>operatives</a:t>
                      </a:r>
                      <a:endParaRPr lang="cs-CZ" sz="1100" b="1" dirty="0" smtClean="0"/>
                    </a:p>
                    <a:p>
                      <a:pPr algn="l"/>
                      <a:endParaRPr lang="cs-CZ" sz="1100" b="1" dirty="0"/>
                    </a:p>
                  </a:txBody>
                  <a:tcPr anchor="ctr">
                    <a:solidFill>
                      <a:srgbClr val="AFC9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minimum </a:t>
                      </a:r>
                      <a:r>
                        <a:rPr lang="en-US" sz="1100" dirty="0" err="1" smtClean="0"/>
                        <a:t>registred</a:t>
                      </a:r>
                      <a:r>
                        <a:rPr lang="en-US" sz="1100" dirty="0" smtClean="0"/>
                        <a:t> capital of CZK 50,000</a:t>
                      </a:r>
                      <a:endParaRPr lang="cs-CZ" sz="1100" dirty="0" smtClean="0"/>
                    </a:p>
                    <a:p>
                      <a:pPr algn="l"/>
                      <a:endParaRPr lang="cs-CZ" sz="1100" dirty="0"/>
                    </a:p>
                  </a:txBody>
                  <a:tcPr anchor="ctr">
                    <a:solidFill>
                      <a:srgbClr val="AFC9D1"/>
                    </a:solidFill>
                  </a:tcPr>
                </a:tc>
                <a:tc>
                  <a:txBody>
                    <a:bodyPr/>
                    <a:lstStyle/>
                    <a:p>
                      <a:pPr algn="l"/>
                      <a:r>
                        <a:rPr lang="cs-CZ" sz="1100" dirty="0" smtClean="0"/>
                        <a:t>no </a:t>
                      </a:r>
                      <a:r>
                        <a:rPr lang="cs-CZ" sz="1100" dirty="0" err="1" smtClean="0"/>
                        <a:t>personal</a:t>
                      </a:r>
                      <a:r>
                        <a:rPr lang="cs-CZ" sz="1100" dirty="0" smtClean="0"/>
                        <a:t> </a:t>
                      </a:r>
                      <a:r>
                        <a:rPr lang="cs-CZ" sz="1100" dirty="0" err="1" smtClean="0"/>
                        <a:t>liability</a:t>
                      </a:r>
                      <a:endParaRPr lang="cs-CZ" sz="1100" dirty="0"/>
                    </a:p>
                  </a:txBody>
                  <a:tcPr anchor="ctr">
                    <a:solidFill>
                      <a:srgbClr val="AFC9D1"/>
                    </a:solidFill>
                  </a:tcPr>
                </a:tc>
                <a:tc>
                  <a:txBody>
                    <a:bodyPr/>
                    <a:lstStyle/>
                    <a:p>
                      <a:pPr algn="l"/>
                      <a:r>
                        <a:rPr lang="en-US" sz="1100" dirty="0" smtClean="0"/>
                        <a:t>the executive/s appointed by general meeting</a:t>
                      </a:r>
                      <a:endParaRPr lang="cs-CZ" sz="1100" dirty="0"/>
                    </a:p>
                  </a:txBody>
                  <a:tcPr anchor="ctr">
                    <a:solidFill>
                      <a:srgbClr val="AFC9D1"/>
                    </a:solidFill>
                  </a:tcPr>
                </a:tc>
              </a:tr>
            </a:tbl>
          </a:graphicData>
        </a:graphic>
      </p:graphicFrame>
    </p:spTree>
    <p:extLst>
      <p:ext uri="{BB962C8B-B14F-4D97-AF65-F5344CB8AC3E}">
        <p14:creationId xmlns:p14="http://schemas.microsoft.com/office/powerpoint/2010/main" val="1432583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INVESTMENT BRIEFS</a:t>
            </a:r>
            <a:endParaRPr lang="cs-CZ" b="1" dirty="0"/>
          </a:p>
        </p:txBody>
      </p:sp>
      <p:sp>
        <p:nvSpPr>
          <p:cNvPr id="3" name="Zástupný symbol pro obsah 2"/>
          <p:cNvSpPr>
            <a:spLocks noGrp="1"/>
          </p:cNvSpPr>
          <p:nvPr>
            <p:ph idx="1"/>
          </p:nvPr>
        </p:nvSpPr>
        <p:spPr/>
        <p:txBody>
          <a:bodyPr>
            <a:normAutofit fontScale="70000" lnSpcReduction="20000"/>
          </a:bodyPr>
          <a:lstStyle/>
          <a:p>
            <a:r>
              <a:rPr lang="en-GB" dirty="0"/>
              <a:t>The Czech Government has approved the new research program </a:t>
            </a:r>
            <a:r>
              <a:rPr lang="en-GB" b="1" dirty="0"/>
              <a:t>Delta </a:t>
            </a:r>
            <a:r>
              <a:rPr lang="en-GB" dirty="0"/>
              <a:t>that will be the first to support international cooperation of Czech R&amp;D organizations with their foreign partners. The program will receive CZK 0.75 </a:t>
            </a:r>
            <a:r>
              <a:rPr lang="en-GB" dirty="0" err="1"/>
              <a:t>bln</a:t>
            </a:r>
            <a:r>
              <a:rPr lang="en-GB" dirty="0"/>
              <a:t> (39.5 million USD) from the state budget.</a:t>
            </a:r>
            <a:endParaRPr lang="cs-CZ" dirty="0"/>
          </a:p>
          <a:p>
            <a:r>
              <a:rPr lang="en-GB" b="1" dirty="0"/>
              <a:t>Czech Energy and Industry Holding </a:t>
            </a:r>
            <a:r>
              <a:rPr lang="en-GB" dirty="0"/>
              <a:t>is about to buy German brown-coal district </a:t>
            </a:r>
            <a:r>
              <a:rPr lang="en-GB" dirty="0" err="1"/>
              <a:t>Helmstedt</a:t>
            </a:r>
            <a:r>
              <a:rPr lang="en-GB" dirty="0"/>
              <a:t> containing a coal plant </a:t>
            </a:r>
            <a:r>
              <a:rPr lang="en-GB" b="1" dirty="0" err="1"/>
              <a:t>Buschhaus</a:t>
            </a:r>
            <a:r>
              <a:rPr lang="en-GB" b="1" dirty="0"/>
              <a:t> </a:t>
            </a:r>
            <a:r>
              <a:rPr lang="en-GB" dirty="0"/>
              <a:t>from an energy group </a:t>
            </a:r>
            <a:r>
              <a:rPr lang="en-GB" b="1" dirty="0"/>
              <a:t>E.ON</a:t>
            </a:r>
            <a:r>
              <a:rPr lang="en-GB" dirty="0"/>
              <a:t>. The contract is just about to be made. E.ON has neither confirmed nor disproved this information. The purchase price is not yet known.</a:t>
            </a:r>
            <a:endParaRPr lang="cs-CZ" dirty="0"/>
          </a:p>
          <a:p>
            <a:r>
              <a:rPr lang="en-GB" b="1" dirty="0"/>
              <a:t>Smith Medial Czech Republic </a:t>
            </a:r>
            <a:r>
              <a:rPr lang="en-GB" dirty="0"/>
              <a:t>ceremoniously began operation of its new plant at </a:t>
            </a:r>
            <a:r>
              <a:rPr lang="en-GB" dirty="0" err="1"/>
              <a:t>CTPark</a:t>
            </a:r>
            <a:r>
              <a:rPr lang="en-GB" dirty="0"/>
              <a:t> in </a:t>
            </a:r>
            <a:r>
              <a:rPr lang="en-GB" dirty="0" err="1"/>
              <a:t>Hranice</a:t>
            </a:r>
            <a:r>
              <a:rPr lang="en-GB" dirty="0"/>
              <a:t>, in the </a:t>
            </a:r>
            <a:r>
              <a:rPr lang="en-GB" dirty="0" err="1"/>
              <a:t>Prerov</a:t>
            </a:r>
            <a:r>
              <a:rPr lang="en-GB" dirty="0"/>
              <a:t> region. The plant will produce single-use </a:t>
            </a:r>
            <a:r>
              <a:rPr lang="en-GB" b="1" dirty="0"/>
              <a:t>medical devices </a:t>
            </a:r>
            <a:r>
              <a:rPr lang="en-GB" dirty="0"/>
              <a:t>to support breathing and drug delivery. The company will employ up to 300 people there upon full completion of the project within roughly one year.</a:t>
            </a:r>
            <a:endParaRPr lang="cs-CZ" dirty="0"/>
          </a:p>
          <a:p>
            <a:endParaRPr lang="cs-CZ" dirty="0"/>
          </a:p>
        </p:txBody>
      </p:sp>
    </p:spTree>
    <p:extLst>
      <p:ext uri="{BB962C8B-B14F-4D97-AF65-F5344CB8AC3E}">
        <p14:creationId xmlns:p14="http://schemas.microsoft.com/office/powerpoint/2010/main" val="2569246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algn="just"/>
            <a:r>
              <a:rPr lang="en-GB" sz="2200" dirty="0" smtClean="0"/>
              <a:t>American </a:t>
            </a:r>
            <a:r>
              <a:rPr lang="en-GB" sz="2200" b="1" dirty="0"/>
              <a:t>Amazon </a:t>
            </a:r>
            <a:r>
              <a:rPr lang="en-GB" sz="2200" dirty="0"/>
              <a:t>intends to build two logistic and distribution centres of ten </a:t>
            </a:r>
            <a:r>
              <a:rPr lang="en-GB" sz="2200" dirty="0" err="1"/>
              <a:t>hectars</a:t>
            </a:r>
            <a:r>
              <a:rPr lang="en-GB" sz="2200" dirty="0"/>
              <a:t> </a:t>
            </a:r>
            <a:r>
              <a:rPr lang="en-GB" sz="2200" b="1" dirty="0"/>
              <a:t>close to Prague and Brno </a:t>
            </a:r>
            <a:r>
              <a:rPr lang="en-GB" sz="2200" dirty="0"/>
              <a:t>and it will cost approximately CZK 1 </a:t>
            </a:r>
            <a:r>
              <a:rPr lang="en-GB" sz="2200" dirty="0" err="1"/>
              <a:t>bln</a:t>
            </a:r>
            <a:r>
              <a:rPr lang="en-GB" sz="2200" dirty="0"/>
              <a:t> (52.7million USD). Construction is </a:t>
            </a:r>
            <a:r>
              <a:rPr lang="en-GB" sz="2200" b="1" dirty="0"/>
              <a:t>planned to be completed </a:t>
            </a:r>
            <a:r>
              <a:rPr lang="en-GB" sz="2200" dirty="0"/>
              <a:t>in the middle of year 2014. The complex will probably </a:t>
            </a:r>
            <a:r>
              <a:rPr lang="en-GB" sz="2200" b="1" dirty="0"/>
              <a:t>employ 1,000 people</a:t>
            </a:r>
            <a:r>
              <a:rPr lang="en-GB" sz="2200" dirty="0"/>
              <a:t>. </a:t>
            </a:r>
            <a:endParaRPr lang="cs-CZ" sz="2200" dirty="0"/>
          </a:p>
          <a:p>
            <a:pPr algn="just"/>
            <a:r>
              <a:rPr lang="en-GB" sz="2200" b="1" dirty="0"/>
              <a:t>Continental </a:t>
            </a:r>
            <a:r>
              <a:rPr lang="en-GB" sz="2200" b="1" dirty="0" err="1"/>
              <a:t>Barum</a:t>
            </a:r>
            <a:r>
              <a:rPr lang="en-GB" sz="2200" b="1" dirty="0"/>
              <a:t> </a:t>
            </a:r>
            <a:r>
              <a:rPr lang="en-GB" sz="2200" dirty="0"/>
              <a:t>plans to invest almost CZK 2.5 </a:t>
            </a:r>
            <a:r>
              <a:rPr lang="en-GB" sz="2200" dirty="0" err="1"/>
              <a:t>bln</a:t>
            </a:r>
            <a:r>
              <a:rPr lang="en-GB" sz="2200" dirty="0"/>
              <a:t> (133.3million USD) into expanded </a:t>
            </a:r>
            <a:r>
              <a:rPr lang="en-GB" sz="2200" b="1" dirty="0"/>
              <a:t>truck tire production</a:t>
            </a:r>
            <a:r>
              <a:rPr lang="en-GB" sz="2200" dirty="0"/>
              <a:t>. The plant in </a:t>
            </a:r>
            <a:r>
              <a:rPr lang="en-GB" sz="2200" dirty="0" err="1"/>
              <a:t>Ostrokovice</a:t>
            </a:r>
            <a:r>
              <a:rPr lang="en-GB" sz="2200" dirty="0"/>
              <a:t>, </a:t>
            </a:r>
            <a:r>
              <a:rPr lang="en-GB" sz="2200" dirty="0" err="1"/>
              <a:t>Zlin</a:t>
            </a:r>
            <a:r>
              <a:rPr lang="en-GB" sz="2200" dirty="0"/>
              <a:t> District, will offer more than 290 new jobs. This is the largest investment mediated by </a:t>
            </a:r>
            <a:r>
              <a:rPr lang="en-GB" sz="2200" dirty="0" err="1"/>
              <a:t>CzechInvest</a:t>
            </a:r>
            <a:r>
              <a:rPr lang="en-GB" sz="2200" dirty="0"/>
              <a:t> in the first six months of 2013.</a:t>
            </a:r>
            <a:endParaRPr lang="cs-CZ" sz="2200" dirty="0"/>
          </a:p>
          <a:p>
            <a:endParaRPr lang="cs-CZ" dirty="0"/>
          </a:p>
        </p:txBody>
      </p:sp>
    </p:spTree>
    <p:extLst>
      <p:ext uri="{BB962C8B-B14F-4D97-AF65-F5344CB8AC3E}">
        <p14:creationId xmlns:p14="http://schemas.microsoft.com/office/powerpoint/2010/main" val="2541970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BUSINESS AND TRADE WEBSITES</a:t>
            </a:r>
            <a:r>
              <a:rPr lang="cs-CZ" dirty="0" smtClean="0"/>
              <a:t>	</a:t>
            </a:r>
            <a:endParaRPr lang="cs-CZ" dirty="0"/>
          </a:p>
        </p:txBody>
      </p:sp>
      <p:sp>
        <p:nvSpPr>
          <p:cNvPr id="3" name="Zástupný symbol pro obsah 2"/>
          <p:cNvSpPr>
            <a:spLocks noGrp="1"/>
          </p:cNvSpPr>
          <p:nvPr>
            <p:ph idx="1"/>
          </p:nvPr>
        </p:nvSpPr>
        <p:spPr/>
        <p:txBody>
          <a:bodyPr>
            <a:normAutofit fontScale="92500" lnSpcReduction="10000"/>
          </a:bodyPr>
          <a:lstStyle/>
          <a:p>
            <a:r>
              <a:rPr lang="cs-CZ" sz="2400" dirty="0" smtClean="0"/>
              <a:t>General </a:t>
            </a:r>
            <a:r>
              <a:rPr lang="cs-CZ" sz="2400" dirty="0" err="1" smtClean="0"/>
              <a:t>information</a:t>
            </a:r>
            <a:r>
              <a:rPr lang="cs-CZ" sz="2400" dirty="0" smtClean="0"/>
              <a:t> </a:t>
            </a:r>
            <a:r>
              <a:rPr lang="cs-CZ" sz="2400" dirty="0" err="1" smtClean="0"/>
              <a:t>about</a:t>
            </a:r>
            <a:r>
              <a:rPr lang="cs-CZ" sz="2400" dirty="0" smtClean="0"/>
              <a:t> </a:t>
            </a:r>
            <a:r>
              <a:rPr lang="cs-CZ" sz="2400" dirty="0" err="1" smtClean="0"/>
              <a:t>the</a:t>
            </a:r>
            <a:r>
              <a:rPr lang="cs-CZ" sz="2400" dirty="0" smtClean="0"/>
              <a:t> Czech Republic:</a:t>
            </a:r>
          </a:p>
          <a:p>
            <a:pPr marL="0" indent="0">
              <a:buNone/>
            </a:pPr>
            <a:r>
              <a:rPr lang="cs-CZ" sz="2400" dirty="0" smtClean="0">
                <a:hlinkClick r:id="rId2"/>
              </a:rPr>
              <a:t>www.czech.cz</a:t>
            </a:r>
            <a:endParaRPr lang="cs-CZ" sz="2400" dirty="0" smtClean="0"/>
          </a:p>
          <a:p>
            <a:r>
              <a:rPr lang="cs-CZ" sz="2400" dirty="0" err="1" smtClean="0"/>
              <a:t>Trade</a:t>
            </a:r>
            <a:r>
              <a:rPr lang="cs-CZ" sz="2400" dirty="0" smtClean="0"/>
              <a:t> </a:t>
            </a:r>
            <a:r>
              <a:rPr lang="cs-CZ" sz="2400" dirty="0" err="1" smtClean="0"/>
              <a:t>promotion</a:t>
            </a:r>
            <a:r>
              <a:rPr lang="cs-CZ" sz="2400" dirty="0" smtClean="0"/>
              <a:t> </a:t>
            </a:r>
            <a:r>
              <a:rPr lang="cs-CZ" sz="2400" dirty="0" err="1" smtClean="0"/>
              <a:t>agency</a:t>
            </a:r>
            <a:r>
              <a:rPr lang="cs-CZ" sz="2400" dirty="0" smtClean="0"/>
              <a:t> </a:t>
            </a:r>
            <a:r>
              <a:rPr lang="cs-CZ" sz="2400" dirty="0" err="1" smtClean="0"/>
              <a:t>CzechTrade</a:t>
            </a:r>
            <a:r>
              <a:rPr lang="cs-CZ" sz="2400" dirty="0" smtClean="0"/>
              <a:t>:</a:t>
            </a:r>
          </a:p>
          <a:p>
            <a:pPr marL="0" indent="0">
              <a:buNone/>
            </a:pPr>
            <a:r>
              <a:rPr lang="cs-CZ" sz="2400" dirty="0" smtClean="0">
                <a:hlinkClick r:id="rId3"/>
              </a:rPr>
              <a:t>www.czechtradeoffices.com</a:t>
            </a:r>
            <a:endParaRPr lang="cs-CZ" sz="2400" dirty="0" smtClean="0"/>
          </a:p>
          <a:p>
            <a:r>
              <a:rPr lang="cs-CZ" sz="2400" dirty="0" err="1" smtClean="0"/>
              <a:t>Investment</a:t>
            </a:r>
            <a:r>
              <a:rPr lang="cs-CZ" sz="2400" dirty="0" smtClean="0"/>
              <a:t> and business </a:t>
            </a:r>
            <a:r>
              <a:rPr lang="cs-CZ" sz="2400" dirty="0" err="1" smtClean="0"/>
              <a:t>development</a:t>
            </a:r>
            <a:r>
              <a:rPr lang="cs-CZ" sz="2400" dirty="0" smtClean="0"/>
              <a:t> </a:t>
            </a:r>
            <a:r>
              <a:rPr lang="cs-CZ" sz="2400" dirty="0" err="1" smtClean="0"/>
              <a:t>agency</a:t>
            </a:r>
            <a:r>
              <a:rPr lang="cs-CZ" sz="2400" dirty="0" smtClean="0"/>
              <a:t> </a:t>
            </a:r>
            <a:r>
              <a:rPr lang="cs-CZ" sz="2400" dirty="0" err="1" smtClean="0"/>
              <a:t>CzechInvest</a:t>
            </a:r>
            <a:r>
              <a:rPr lang="cs-CZ" sz="2400" dirty="0" smtClean="0"/>
              <a:t>:</a:t>
            </a:r>
          </a:p>
          <a:p>
            <a:pPr marL="0" indent="0">
              <a:buNone/>
            </a:pPr>
            <a:r>
              <a:rPr lang="cs-CZ" sz="2400" dirty="0" smtClean="0"/>
              <a:t> </a:t>
            </a:r>
            <a:r>
              <a:rPr lang="cs-CZ" sz="2400" dirty="0" smtClean="0">
                <a:hlinkClick r:id="rId4"/>
              </a:rPr>
              <a:t>www.czechinvest.org</a:t>
            </a:r>
            <a:endParaRPr lang="cs-CZ" sz="2400" dirty="0" smtClean="0"/>
          </a:p>
          <a:p>
            <a:r>
              <a:rPr lang="cs-CZ" sz="2400" dirty="0" err="1" smtClean="0"/>
              <a:t>Tradeshows</a:t>
            </a:r>
            <a:r>
              <a:rPr lang="cs-CZ" sz="2400" dirty="0" smtClean="0"/>
              <a:t>:</a:t>
            </a:r>
          </a:p>
          <a:p>
            <a:pPr marL="0" indent="0">
              <a:buNone/>
            </a:pPr>
            <a:r>
              <a:rPr lang="cs-CZ" sz="2400" dirty="0" smtClean="0">
                <a:hlinkClick r:id="rId5"/>
              </a:rPr>
              <a:t>www.veletrhyavystavy.cz</a:t>
            </a:r>
            <a:endParaRPr lang="cs-CZ" sz="2400" dirty="0" smtClean="0"/>
          </a:p>
          <a:p>
            <a:r>
              <a:rPr lang="cs-CZ" sz="2400" dirty="0" smtClean="0"/>
              <a:t>Ministry </a:t>
            </a:r>
            <a:r>
              <a:rPr lang="cs-CZ" sz="2400" dirty="0" err="1" smtClean="0"/>
              <a:t>of</a:t>
            </a:r>
            <a:r>
              <a:rPr lang="cs-CZ" sz="2400" dirty="0" smtClean="0"/>
              <a:t> </a:t>
            </a:r>
            <a:r>
              <a:rPr lang="cs-CZ" sz="2400" dirty="0" err="1" smtClean="0"/>
              <a:t>Foreign</a:t>
            </a:r>
            <a:r>
              <a:rPr lang="cs-CZ" sz="2400" dirty="0" smtClean="0"/>
              <a:t> </a:t>
            </a:r>
            <a:r>
              <a:rPr lang="cs-CZ" sz="2400" dirty="0" err="1" smtClean="0"/>
              <a:t>Affairs</a:t>
            </a:r>
            <a:r>
              <a:rPr lang="cs-CZ" sz="2400" dirty="0" smtClean="0"/>
              <a:t> </a:t>
            </a:r>
            <a:r>
              <a:rPr lang="cs-CZ" sz="2400" dirty="0" err="1" smtClean="0"/>
              <a:t>of</a:t>
            </a:r>
            <a:r>
              <a:rPr lang="cs-CZ" sz="2400" dirty="0" smtClean="0"/>
              <a:t> </a:t>
            </a:r>
            <a:r>
              <a:rPr lang="cs-CZ" sz="2400" dirty="0" err="1" smtClean="0"/>
              <a:t>the</a:t>
            </a:r>
            <a:r>
              <a:rPr lang="cs-CZ" sz="2400" dirty="0" smtClean="0"/>
              <a:t> Czech Republic:</a:t>
            </a:r>
          </a:p>
          <a:p>
            <a:pPr marL="0" indent="0">
              <a:buNone/>
            </a:pPr>
            <a:r>
              <a:rPr lang="cs-CZ" sz="2400" dirty="0" smtClean="0">
                <a:hlinkClick r:id="rId6"/>
              </a:rPr>
              <a:t>www.mzv.cz</a:t>
            </a:r>
            <a:endParaRPr lang="cs-CZ" sz="2400" dirty="0" smtClean="0"/>
          </a:p>
          <a:p>
            <a:r>
              <a:rPr lang="cs-CZ" sz="2400" dirty="0" smtClean="0"/>
              <a:t>Ministry </a:t>
            </a:r>
            <a:r>
              <a:rPr lang="cs-CZ" sz="2400" dirty="0" err="1" smtClean="0"/>
              <a:t>of</a:t>
            </a:r>
            <a:r>
              <a:rPr lang="cs-CZ" sz="2400" dirty="0" smtClean="0"/>
              <a:t> </a:t>
            </a:r>
            <a:r>
              <a:rPr lang="cs-CZ" sz="2400" dirty="0" err="1" smtClean="0"/>
              <a:t>Industry</a:t>
            </a:r>
            <a:r>
              <a:rPr lang="cs-CZ" sz="2400" dirty="0" smtClean="0"/>
              <a:t> and </a:t>
            </a:r>
            <a:r>
              <a:rPr lang="cs-CZ" sz="2400" dirty="0" err="1" smtClean="0"/>
              <a:t>Trade</a:t>
            </a:r>
            <a:r>
              <a:rPr lang="cs-CZ" sz="2400" dirty="0" smtClean="0"/>
              <a:t> </a:t>
            </a:r>
            <a:r>
              <a:rPr lang="cs-CZ" sz="2400" dirty="0" err="1" smtClean="0"/>
              <a:t>of</a:t>
            </a:r>
            <a:r>
              <a:rPr lang="cs-CZ" sz="2400" dirty="0" smtClean="0"/>
              <a:t> </a:t>
            </a:r>
            <a:r>
              <a:rPr lang="cs-CZ" sz="2400" dirty="0" err="1" smtClean="0"/>
              <a:t>the</a:t>
            </a:r>
            <a:r>
              <a:rPr lang="cs-CZ" sz="2400" dirty="0" smtClean="0"/>
              <a:t> Czech Republic:</a:t>
            </a:r>
          </a:p>
          <a:p>
            <a:pPr marL="0" indent="0">
              <a:buNone/>
            </a:pPr>
            <a:r>
              <a:rPr lang="cs-CZ" sz="2400" u="sng" dirty="0" smtClean="0">
                <a:solidFill>
                  <a:schemeClr val="accent4">
                    <a:lumMod val="75000"/>
                  </a:schemeClr>
                </a:solidFill>
              </a:rPr>
              <a:t>www.mpo.cz</a:t>
            </a:r>
            <a:endParaRPr lang="cs-CZ" sz="2400" u="sng" dirty="0">
              <a:solidFill>
                <a:schemeClr val="accent4">
                  <a:lumMod val="75000"/>
                </a:schemeClr>
              </a:solidFill>
            </a:endParaRPr>
          </a:p>
        </p:txBody>
      </p:sp>
    </p:spTree>
    <p:extLst>
      <p:ext uri="{BB962C8B-B14F-4D97-AF65-F5344CB8AC3E}">
        <p14:creationId xmlns:p14="http://schemas.microsoft.com/office/powerpoint/2010/main" val="221533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en-US" b="1" dirty="0"/>
              <a:t/>
            </a:r>
            <a:br>
              <a:rPr lang="en-US" b="1" dirty="0"/>
            </a:br>
            <a:endParaRPr lang="en-US" b="1" dirty="0"/>
          </a:p>
        </p:txBody>
      </p:sp>
      <p:sp>
        <p:nvSpPr>
          <p:cNvPr id="3" name="Zástupný symbol pro obsah 2"/>
          <p:cNvSpPr>
            <a:spLocks noGrp="1"/>
          </p:cNvSpPr>
          <p:nvPr>
            <p:ph idx="1"/>
          </p:nvPr>
        </p:nvSpPr>
        <p:spPr/>
        <p:txBody>
          <a:bodyPr/>
          <a:lstStyle/>
          <a:p>
            <a:pPr marL="0" indent="0" algn="ctr">
              <a:buNone/>
            </a:pPr>
            <a:endParaRPr lang="cs-CZ" sz="1600" dirty="0" smtClean="0">
              <a:latin typeface="+mj-lt"/>
            </a:endParaRPr>
          </a:p>
          <a:p>
            <a:pPr marL="0" indent="0" algn="ctr">
              <a:buNone/>
            </a:pPr>
            <a:r>
              <a:rPr lang="cs-CZ" sz="2000" b="1" dirty="0"/>
              <a:t>Vyskočil, </a:t>
            </a:r>
            <a:r>
              <a:rPr lang="cs-CZ" sz="2000" b="1" dirty="0" err="1"/>
              <a:t>Krošlak</a:t>
            </a:r>
            <a:r>
              <a:rPr lang="cs-CZ" sz="2000" b="1" dirty="0"/>
              <a:t> and </a:t>
            </a:r>
            <a:r>
              <a:rPr lang="cs-CZ" sz="2000" b="1" dirty="0" err="1"/>
              <a:t>partners</a:t>
            </a:r>
            <a:endParaRPr lang="cs-CZ" sz="2000" dirty="0">
              <a:latin typeface="+mj-lt"/>
            </a:endParaRPr>
          </a:p>
          <a:p>
            <a:pPr marL="0" indent="0" algn="ctr">
              <a:buNone/>
            </a:pPr>
            <a:r>
              <a:rPr lang="cs-CZ" sz="2000" dirty="0" smtClean="0">
                <a:latin typeface="+mj-lt"/>
              </a:rPr>
              <a:t>Voršilská 10, </a:t>
            </a:r>
          </a:p>
          <a:p>
            <a:pPr marL="0" indent="0" algn="ctr">
              <a:buNone/>
            </a:pPr>
            <a:r>
              <a:rPr lang="cs-CZ" sz="2000" dirty="0" smtClean="0">
                <a:latin typeface="+mj-lt"/>
              </a:rPr>
              <a:t>110 00 Prague 1, </a:t>
            </a:r>
          </a:p>
          <a:p>
            <a:pPr marL="0" indent="0" algn="ctr">
              <a:buNone/>
            </a:pPr>
            <a:r>
              <a:rPr lang="cs-CZ" sz="2000" dirty="0" smtClean="0">
                <a:latin typeface="+mj-lt"/>
              </a:rPr>
              <a:t>Czech Republic</a:t>
            </a:r>
          </a:p>
          <a:p>
            <a:pPr marL="0" indent="0" algn="ctr">
              <a:buNone/>
            </a:pPr>
            <a:r>
              <a:rPr lang="cs-CZ" sz="2000" dirty="0" smtClean="0">
                <a:latin typeface="+mj-lt"/>
              </a:rPr>
              <a:t>Email: </a:t>
            </a:r>
            <a:r>
              <a:rPr lang="cs-CZ" sz="2000" dirty="0" smtClean="0">
                <a:latin typeface="+mj-lt"/>
                <a:hlinkClick r:id="rId2"/>
              </a:rPr>
              <a:t>info@akvk.cz</a:t>
            </a:r>
            <a:endParaRPr lang="cs-CZ" sz="2000" dirty="0">
              <a:latin typeface="+mj-lt"/>
            </a:endParaRPr>
          </a:p>
          <a:p>
            <a:pPr marL="0" indent="0" algn="ctr">
              <a:buNone/>
            </a:pPr>
            <a:r>
              <a:rPr lang="cs-CZ" sz="2000" dirty="0" err="1" smtClean="0">
                <a:latin typeface="+mj-lt"/>
              </a:rPr>
              <a:t>Phone</a:t>
            </a:r>
            <a:r>
              <a:rPr lang="cs-CZ" sz="2000" dirty="0" smtClean="0">
                <a:latin typeface="+mj-lt"/>
              </a:rPr>
              <a:t>: +420 224 819 141</a:t>
            </a:r>
          </a:p>
          <a:p>
            <a:pPr marL="0" indent="0" algn="ctr">
              <a:buNone/>
            </a:pPr>
            <a:r>
              <a:rPr lang="cs-CZ" sz="2000" dirty="0" smtClean="0">
                <a:latin typeface="+mj-lt"/>
              </a:rPr>
              <a:t>Fax:+420 224 816 366</a:t>
            </a:r>
          </a:p>
          <a:p>
            <a:pPr marL="0" indent="0" algn="ctr">
              <a:buNone/>
            </a:pPr>
            <a:r>
              <a:rPr lang="cs-CZ" sz="2000" dirty="0" smtClean="0">
                <a:latin typeface="+mj-lt"/>
              </a:rPr>
              <a:t>Web: www.akvk.cz</a:t>
            </a:r>
          </a:p>
        </p:txBody>
      </p:sp>
    </p:spTree>
    <p:extLst>
      <p:ext uri="{BB962C8B-B14F-4D97-AF65-F5344CB8AC3E}">
        <p14:creationId xmlns:p14="http://schemas.microsoft.com/office/powerpoint/2010/main" val="276243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a:bodyPr>
          <a:lstStyle/>
          <a:p>
            <a:r>
              <a:rPr lang="cs-CZ" b="1" dirty="0" smtClean="0"/>
              <a:t>ECONOMY</a:t>
            </a:r>
            <a:endParaRPr lang="en-US"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935984305"/>
              </p:ext>
            </p:extLst>
          </p:nvPr>
        </p:nvGraphicFramePr>
        <p:xfrm>
          <a:off x="381000" y="1951673"/>
          <a:ext cx="8534400" cy="2682240"/>
        </p:xfrm>
        <a:graphic>
          <a:graphicData uri="http://schemas.openxmlformats.org/drawingml/2006/table">
            <a:tbl>
              <a:tblPr firstRow="1" bandRow="1">
                <a:tableStyleId>{5C22544A-7EE6-4342-B048-85BDC9FD1C3A}</a:tableStyleId>
              </a:tblPr>
              <a:tblGrid>
                <a:gridCol w="4267200"/>
                <a:gridCol w="4267200"/>
              </a:tblGrid>
              <a:tr h="447040">
                <a:tc>
                  <a:txBody>
                    <a:bodyPr/>
                    <a:lstStyle/>
                    <a:p>
                      <a:r>
                        <a:rPr lang="cs-CZ" b="1" baseline="0" dirty="0" smtClean="0">
                          <a:solidFill>
                            <a:schemeClr val="tx2"/>
                          </a:solidFill>
                        </a:rPr>
                        <a:t>GDP per capita</a:t>
                      </a:r>
                      <a:endParaRPr lang="cs-CZ" b="1" baseline="0" dirty="0">
                        <a:solidFill>
                          <a:schemeClr val="tx2"/>
                        </a:solidFill>
                      </a:endParaRPr>
                    </a:p>
                  </a:txBody>
                  <a:tcPr>
                    <a:solidFill>
                      <a:srgbClr val="BFCED3"/>
                    </a:solidFill>
                  </a:tcPr>
                </a:tc>
                <a:tc>
                  <a:txBody>
                    <a:bodyPr/>
                    <a:lstStyle/>
                    <a:p>
                      <a:r>
                        <a:rPr lang="cs-CZ" b="1" baseline="0" dirty="0" smtClean="0">
                          <a:solidFill>
                            <a:schemeClr val="tx1"/>
                          </a:solidFill>
                        </a:rPr>
                        <a:t>$ 26,426</a:t>
                      </a:r>
                      <a:endParaRPr lang="cs-CZ" b="1" baseline="0" dirty="0">
                        <a:solidFill>
                          <a:schemeClr val="tx1"/>
                        </a:solidFill>
                      </a:endParaRPr>
                    </a:p>
                  </a:txBody>
                  <a:tcPr>
                    <a:solidFill>
                      <a:srgbClr val="BFCED3"/>
                    </a:solidFill>
                  </a:tcPr>
                </a:tc>
              </a:tr>
              <a:tr h="447040">
                <a:tc>
                  <a:txBody>
                    <a:bodyPr/>
                    <a:lstStyle/>
                    <a:p>
                      <a:r>
                        <a:rPr lang="cs-CZ" b="1" dirty="0" smtClean="0">
                          <a:solidFill>
                            <a:schemeClr val="tx2"/>
                          </a:solidFill>
                        </a:rPr>
                        <a:t>GDP </a:t>
                      </a:r>
                      <a:r>
                        <a:rPr lang="cs-CZ" b="1" dirty="0" err="1" smtClean="0">
                          <a:solidFill>
                            <a:schemeClr val="tx2"/>
                          </a:solidFill>
                        </a:rPr>
                        <a:t>real</a:t>
                      </a:r>
                      <a:r>
                        <a:rPr lang="cs-CZ" b="1" dirty="0" smtClean="0">
                          <a:solidFill>
                            <a:schemeClr val="tx2"/>
                          </a:solidFill>
                        </a:rPr>
                        <a:t> </a:t>
                      </a:r>
                      <a:r>
                        <a:rPr lang="cs-CZ" b="1" dirty="0" err="1" smtClean="0">
                          <a:solidFill>
                            <a:schemeClr val="tx2"/>
                          </a:solidFill>
                        </a:rPr>
                        <a:t>growth</a:t>
                      </a:r>
                      <a:r>
                        <a:rPr lang="cs-CZ" b="1" dirty="0" smtClean="0">
                          <a:solidFill>
                            <a:schemeClr val="tx2"/>
                          </a:solidFill>
                        </a:rPr>
                        <a:t> </a:t>
                      </a:r>
                      <a:r>
                        <a:rPr lang="cs-CZ" b="1" dirty="0" err="1" smtClean="0">
                          <a:solidFill>
                            <a:schemeClr val="tx2"/>
                          </a:solidFill>
                        </a:rPr>
                        <a:t>rate</a:t>
                      </a:r>
                      <a:endParaRPr lang="cs-CZ" b="1" dirty="0">
                        <a:solidFill>
                          <a:schemeClr val="tx2"/>
                        </a:solidFill>
                      </a:endParaRPr>
                    </a:p>
                  </a:txBody>
                  <a:tcPr/>
                </a:tc>
                <a:tc>
                  <a:txBody>
                    <a:bodyPr/>
                    <a:lstStyle/>
                    <a:p>
                      <a:r>
                        <a:rPr lang="cs-CZ" b="1" baseline="0" dirty="0" smtClean="0">
                          <a:solidFill>
                            <a:schemeClr val="tx1"/>
                          </a:solidFill>
                        </a:rPr>
                        <a:t> - 1,6 % </a:t>
                      </a:r>
                      <a:r>
                        <a:rPr lang="cs-CZ" b="1" dirty="0" smtClean="0">
                          <a:solidFill>
                            <a:schemeClr val="tx2"/>
                          </a:solidFill>
                        </a:rPr>
                        <a:t>( Q3 2013)</a:t>
                      </a:r>
                      <a:endParaRPr lang="cs-CZ" b="1" dirty="0"/>
                    </a:p>
                  </a:txBody>
                  <a:tcPr/>
                </a:tc>
              </a:tr>
              <a:tr h="447040">
                <a:tc>
                  <a:txBody>
                    <a:bodyPr/>
                    <a:lstStyle/>
                    <a:p>
                      <a:r>
                        <a:rPr lang="cs-CZ" b="1" dirty="0" err="1" smtClean="0">
                          <a:solidFill>
                            <a:schemeClr val="tx2"/>
                          </a:solidFill>
                        </a:rPr>
                        <a:t>Labour</a:t>
                      </a:r>
                      <a:r>
                        <a:rPr lang="cs-CZ" b="1" dirty="0" smtClean="0">
                          <a:solidFill>
                            <a:schemeClr val="tx2"/>
                          </a:solidFill>
                        </a:rPr>
                        <a:t> </a:t>
                      </a:r>
                      <a:r>
                        <a:rPr lang="cs-CZ" b="1" dirty="0" err="1" smtClean="0">
                          <a:solidFill>
                            <a:schemeClr val="tx2"/>
                          </a:solidFill>
                        </a:rPr>
                        <a:t>force</a:t>
                      </a:r>
                      <a:endParaRPr lang="cs-CZ" b="1" dirty="0">
                        <a:solidFill>
                          <a:schemeClr val="tx2"/>
                        </a:solidFill>
                      </a:endParaRPr>
                    </a:p>
                  </a:txBody>
                  <a:tcPr/>
                </a:tc>
                <a:tc>
                  <a:txBody>
                    <a:bodyPr/>
                    <a:lstStyle/>
                    <a:p>
                      <a:r>
                        <a:rPr lang="cs-CZ" b="1" dirty="0" smtClean="0"/>
                        <a:t>Cca 5.2</a:t>
                      </a:r>
                      <a:r>
                        <a:rPr lang="cs-CZ" b="1" baseline="0" dirty="0" smtClean="0"/>
                        <a:t> milion</a:t>
                      </a:r>
                      <a:endParaRPr lang="cs-CZ" b="1" dirty="0"/>
                    </a:p>
                  </a:txBody>
                  <a:tcPr/>
                </a:tc>
              </a:tr>
              <a:tr h="447040">
                <a:tc>
                  <a:txBody>
                    <a:bodyPr/>
                    <a:lstStyle/>
                    <a:p>
                      <a:r>
                        <a:rPr lang="cs-CZ" b="1" dirty="0" err="1" smtClean="0">
                          <a:solidFill>
                            <a:schemeClr val="tx2"/>
                          </a:solidFill>
                        </a:rPr>
                        <a:t>Unemployment</a:t>
                      </a:r>
                      <a:r>
                        <a:rPr lang="cs-CZ" b="1" dirty="0" smtClean="0">
                          <a:solidFill>
                            <a:schemeClr val="tx2"/>
                          </a:solidFill>
                        </a:rPr>
                        <a:t> </a:t>
                      </a:r>
                    </a:p>
                  </a:txBody>
                  <a:tcPr/>
                </a:tc>
                <a:tc>
                  <a:txBody>
                    <a:bodyPr/>
                    <a:lstStyle/>
                    <a:p>
                      <a:r>
                        <a:rPr lang="cs-CZ" b="1" baseline="0" dirty="0" smtClean="0">
                          <a:solidFill>
                            <a:schemeClr val="tx1"/>
                          </a:solidFill>
                        </a:rPr>
                        <a:t>7,6 % (</a:t>
                      </a:r>
                      <a:r>
                        <a:rPr lang="cs-CZ" b="1" baseline="0" dirty="0" err="1" smtClean="0">
                          <a:solidFill>
                            <a:schemeClr val="tx1"/>
                          </a:solidFill>
                        </a:rPr>
                        <a:t>November</a:t>
                      </a:r>
                      <a:r>
                        <a:rPr lang="cs-CZ" b="1" baseline="0" dirty="0" smtClean="0">
                          <a:solidFill>
                            <a:schemeClr val="tx1"/>
                          </a:solidFill>
                        </a:rPr>
                        <a:t> 2013)</a:t>
                      </a:r>
                      <a:endParaRPr lang="cs-CZ" b="1" dirty="0"/>
                    </a:p>
                  </a:txBody>
                  <a:tcPr/>
                </a:tc>
              </a:tr>
              <a:tr h="447040">
                <a:tc>
                  <a:txBody>
                    <a:bodyPr/>
                    <a:lstStyle/>
                    <a:p>
                      <a:r>
                        <a:rPr lang="cs-CZ" b="1" dirty="0" err="1" smtClean="0">
                          <a:solidFill>
                            <a:schemeClr val="tx2"/>
                          </a:solidFill>
                        </a:rPr>
                        <a:t>Currency</a:t>
                      </a:r>
                      <a:r>
                        <a:rPr lang="cs-CZ" b="1" dirty="0" smtClean="0">
                          <a:solidFill>
                            <a:schemeClr val="tx2"/>
                          </a:solidFill>
                        </a:rPr>
                        <a:t> (</a:t>
                      </a:r>
                      <a:r>
                        <a:rPr lang="cs-CZ" b="1" dirty="0" err="1" smtClean="0">
                          <a:solidFill>
                            <a:schemeClr val="tx2"/>
                          </a:solidFill>
                        </a:rPr>
                        <a:t>code</a:t>
                      </a:r>
                      <a:r>
                        <a:rPr lang="cs-CZ" b="1" dirty="0" smtClean="0">
                          <a:solidFill>
                            <a:schemeClr val="tx2"/>
                          </a:solidFill>
                        </a:rPr>
                        <a:t>)</a:t>
                      </a:r>
                      <a:endParaRPr lang="cs-CZ" b="1" dirty="0">
                        <a:solidFill>
                          <a:schemeClr val="tx2"/>
                        </a:solidFill>
                      </a:endParaRPr>
                    </a:p>
                  </a:txBody>
                  <a:tcPr/>
                </a:tc>
                <a:tc>
                  <a:txBody>
                    <a:bodyPr/>
                    <a:lstStyle/>
                    <a:p>
                      <a:r>
                        <a:rPr lang="cs-CZ" b="1" dirty="0" smtClean="0"/>
                        <a:t>Czech </a:t>
                      </a:r>
                      <a:r>
                        <a:rPr lang="cs-CZ" b="1" dirty="0" err="1" smtClean="0"/>
                        <a:t>Crown</a:t>
                      </a:r>
                      <a:r>
                        <a:rPr lang="cs-CZ" b="1" baseline="0" dirty="0" smtClean="0"/>
                        <a:t> (CZK)</a:t>
                      </a:r>
                      <a:endParaRPr lang="cs-CZ" b="1" dirty="0"/>
                    </a:p>
                  </a:txBody>
                  <a:tcPr/>
                </a:tc>
              </a:tr>
              <a:tr h="447040">
                <a:tc>
                  <a:txBody>
                    <a:bodyPr/>
                    <a:lstStyle/>
                    <a:p>
                      <a:r>
                        <a:rPr lang="cs-CZ" b="1" dirty="0" smtClean="0">
                          <a:solidFill>
                            <a:schemeClr val="tx2"/>
                          </a:solidFill>
                        </a:rPr>
                        <a:t>CZK/EUR</a:t>
                      </a:r>
                      <a:r>
                        <a:rPr lang="cs-CZ" b="1" baseline="0" dirty="0" smtClean="0">
                          <a:solidFill>
                            <a:schemeClr val="tx2"/>
                          </a:solidFill>
                        </a:rPr>
                        <a:t> </a:t>
                      </a:r>
                      <a:r>
                        <a:rPr lang="cs-CZ" b="1" baseline="0" dirty="0" err="1" smtClean="0">
                          <a:solidFill>
                            <a:schemeClr val="tx2"/>
                          </a:solidFill>
                        </a:rPr>
                        <a:t>average</a:t>
                      </a:r>
                      <a:r>
                        <a:rPr lang="cs-CZ" b="1" baseline="0" dirty="0" smtClean="0">
                          <a:solidFill>
                            <a:schemeClr val="tx2"/>
                          </a:solidFill>
                        </a:rPr>
                        <a:t> (</a:t>
                      </a:r>
                      <a:r>
                        <a:rPr lang="cs-CZ" b="1" baseline="0" dirty="0" err="1" smtClean="0">
                          <a:solidFill>
                            <a:schemeClr val="tx2"/>
                          </a:solidFill>
                        </a:rPr>
                        <a:t>november</a:t>
                      </a:r>
                      <a:r>
                        <a:rPr lang="cs-CZ" b="1" baseline="0" dirty="0" smtClean="0">
                          <a:solidFill>
                            <a:schemeClr val="tx2"/>
                          </a:solidFill>
                        </a:rPr>
                        <a:t> 2013)</a:t>
                      </a:r>
                      <a:endParaRPr lang="cs-CZ" b="1" dirty="0">
                        <a:solidFill>
                          <a:schemeClr val="tx2"/>
                        </a:solidFill>
                      </a:endParaRPr>
                    </a:p>
                  </a:txBody>
                  <a:tcPr/>
                </a:tc>
                <a:tc>
                  <a:txBody>
                    <a:bodyPr/>
                    <a:lstStyle/>
                    <a:p>
                      <a:r>
                        <a:rPr lang="cs-CZ" b="1" baseline="0" dirty="0" smtClean="0">
                          <a:solidFill>
                            <a:schemeClr val="tx2"/>
                          </a:solidFill>
                        </a:rPr>
                        <a:t>27,1 CZK (</a:t>
                      </a:r>
                      <a:r>
                        <a:rPr lang="cs-CZ" b="1" baseline="0" dirty="0" err="1" smtClean="0">
                          <a:solidFill>
                            <a:schemeClr val="tx2"/>
                          </a:solidFill>
                        </a:rPr>
                        <a:t>November</a:t>
                      </a:r>
                      <a:r>
                        <a:rPr lang="cs-CZ" b="1" baseline="0" dirty="0" smtClean="0">
                          <a:solidFill>
                            <a:schemeClr val="tx2"/>
                          </a:solidFill>
                        </a:rPr>
                        <a:t> 2013)</a:t>
                      </a:r>
                      <a:endParaRPr lang="cs-CZ" b="1" dirty="0"/>
                    </a:p>
                  </a:txBody>
                  <a:tcPr/>
                </a:tc>
              </a:tr>
            </a:tbl>
          </a:graphicData>
        </a:graphic>
      </p:graphicFrame>
      <p:sp>
        <p:nvSpPr>
          <p:cNvPr id="4" name="Obdélník 3"/>
          <p:cNvSpPr/>
          <p:nvPr/>
        </p:nvSpPr>
        <p:spPr>
          <a:xfrm>
            <a:off x="2286000" y="1582341"/>
            <a:ext cx="4572000" cy="369332"/>
          </a:xfrm>
          <a:prstGeom prst="rect">
            <a:avLst/>
          </a:prstGeom>
        </p:spPr>
        <p:txBody>
          <a:bodyPr>
            <a:spAutoFit/>
          </a:bodyPr>
          <a:lstStyle/>
          <a:p>
            <a:r>
              <a:rPr lang="cs-CZ" dirty="0"/>
              <a:t> </a:t>
            </a:r>
          </a:p>
        </p:txBody>
      </p:sp>
      <p:sp>
        <p:nvSpPr>
          <p:cNvPr id="3" name="TextovéPole 2"/>
          <p:cNvSpPr txBox="1"/>
          <p:nvPr/>
        </p:nvSpPr>
        <p:spPr>
          <a:xfrm>
            <a:off x="6629400" y="5029200"/>
            <a:ext cx="2362200" cy="246221"/>
          </a:xfrm>
          <a:prstGeom prst="rect">
            <a:avLst/>
          </a:prstGeom>
          <a:noFill/>
        </p:spPr>
        <p:txBody>
          <a:bodyPr wrap="square" rtlCol="0">
            <a:spAutoFit/>
          </a:bodyPr>
          <a:lstStyle/>
          <a:p>
            <a:r>
              <a:rPr lang="cs-CZ" sz="1000" i="1" dirty="0" smtClean="0"/>
              <a:t>Czech </a:t>
            </a:r>
            <a:r>
              <a:rPr lang="cs-CZ" sz="1000" i="1" dirty="0" err="1" smtClean="0"/>
              <a:t>statistical</a:t>
            </a:r>
            <a:r>
              <a:rPr lang="cs-CZ" sz="1000" i="1" dirty="0" smtClean="0"/>
              <a:t> </a:t>
            </a:r>
            <a:r>
              <a:rPr lang="cs-CZ" sz="1000" i="1" dirty="0" err="1" smtClean="0"/>
              <a:t>authority</a:t>
            </a:r>
            <a:r>
              <a:rPr lang="cs-CZ" sz="1000" i="1" dirty="0" smtClean="0"/>
              <a:t>, 2013</a:t>
            </a:r>
            <a:endParaRPr lang="cs-CZ" sz="1000" i="1" dirty="0"/>
          </a:p>
        </p:txBody>
      </p:sp>
    </p:spTree>
    <p:extLst>
      <p:ext uri="{BB962C8B-B14F-4D97-AF65-F5344CB8AC3E}">
        <p14:creationId xmlns:p14="http://schemas.microsoft.com/office/powerpoint/2010/main" val="1034319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smtClean="0"/>
              <a:t>BRANCH STRUCTURE OF INDUSTRY</a:t>
            </a:r>
            <a:endParaRPr lang="cs-CZ" sz="3600" b="1"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1224542973"/>
              </p:ext>
            </p:extLst>
          </p:nvPr>
        </p:nvGraphicFramePr>
        <p:xfrm>
          <a:off x="4572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6324600" y="6324600"/>
            <a:ext cx="2514600" cy="246221"/>
          </a:xfrm>
          <a:prstGeom prst="rect">
            <a:avLst/>
          </a:prstGeom>
          <a:noFill/>
        </p:spPr>
        <p:txBody>
          <a:bodyPr wrap="square" rtlCol="0">
            <a:spAutoFit/>
          </a:bodyPr>
          <a:lstStyle/>
          <a:p>
            <a:r>
              <a:rPr lang="cs-CZ" sz="1000" i="1" dirty="0" smtClean="0">
                <a:hlinkClick r:id="rId3"/>
              </a:rPr>
              <a:t>www.czechinvest.org</a:t>
            </a:r>
            <a:r>
              <a:rPr lang="cs-CZ" sz="1000" i="1" dirty="0" smtClean="0"/>
              <a:t>, 2013</a:t>
            </a:r>
            <a:endParaRPr lang="cs-CZ" sz="1000" i="1" dirty="0"/>
          </a:p>
        </p:txBody>
      </p:sp>
    </p:spTree>
    <p:extLst>
      <p:ext uri="{BB962C8B-B14F-4D97-AF65-F5344CB8AC3E}">
        <p14:creationId xmlns:p14="http://schemas.microsoft.com/office/powerpoint/2010/main" val="3042349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MAIN EXPORT PARTNERS</a:t>
            </a:r>
            <a:endParaRPr lang="cs-CZ" sz="3600" b="1"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421979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6096000" y="6172200"/>
            <a:ext cx="2667000" cy="523220"/>
          </a:xfrm>
          <a:prstGeom prst="rect">
            <a:avLst/>
          </a:prstGeom>
          <a:noFill/>
        </p:spPr>
        <p:txBody>
          <a:bodyPr wrap="square" rtlCol="0">
            <a:spAutoFit/>
          </a:bodyPr>
          <a:lstStyle/>
          <a:p>
            <a:r>
              <a:rPr lang="cs-CZ" sz="1000" i="1" dirty="0">
                <a:hlinkClick r:id="rId3"/>
              </a:rPr>
              <a:t>http://</a:t>
            </a:r>
            <a:r>
              <a:rPr lang="cs-CZ" sz="1000" i="1" dirty="0" smtClean="0">
                <a:hlinkClick r:id="rId3"/>
              </a:rPr>
              <a:t>atlas.media.mit.edu/country/</a:t>
            </a:r>
            <a:r>
              <a:rPr lang="cs-CZ" sz="1000" i="1" dirty="0" err="1" smtClean="0">
                <a:hlinkClick r:id="rId3"/>
              </a:rPr>
              <a:t>cze</a:t>
            </a:r>
            <a:r>
              <a:rPr lang="cs-CZ" sz="1000" i="1" dirty="0" smtClean="0"/>
              <a:t>. 2013</a:t>
            </a:r>
            <a:endParaRPr lang="cs-CZ" sz="1000" i="1" dirty="0"/>
          </a:p>
          <a:p>
            <a:endParaRPr lang="cs-CZ" dirty="0"/>
          </a:p>
        </p:txBody>
      </p:sp>
    </p:spTree>
    <p:extLst>
      <p:ext uri="{BB962C8B-B14F-4D97-AF65-F5344CB8AC3E}">
        <p14:creationId xmlns:p14="http://schemas.microsoft.com/office/powerpoint/2010/main" val="3887925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MAIN IMPORT PARTNERS</a:t>
            </a:r>
            <a:endParaRPr lang="cs-CZ" sz="3600" b="1"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1536917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6400800" y="6096000"/>
            <a:ext cx="2743200" cy="400110"/>
          </a:xfrm>
          <a:prstGeom prst="rect">
            <a:avLst/>
          </a:prstGeom>
          <a:noFill/>
        </p:spPr>
        <p:txBody>
          <a:bodyPr wrap="square" rtlCol="0">
            <a:spAutoFit/>
          </a:bodyPr>
          <a:lstStyle/>
          <a:p>
            <a:r>
              <a:rPr lang="cs-CZ" sz="1000" i="1" dirty="0">
                <a:hlinkClick r:id="rId3"/>
              </a:rPr>
              <a:t>http://</a:t>
            </a:r>
            <a:r>
              <a:rPr lang="cs-CZ" sz="1000" i="1" dirty="0" smtClean="0">
                <a:hlinkClick r:id="rId3"/>
              </a:rPr>
              <a:t>atlas.media.mit.edu/country/</a:t>
            </a:r>
            <a:r>
              <a:rPr lang="cs-CZ" sz="1000" i="1" dirty="0" err="1" smtClean="0">
                <a:hlinkClick r:id="rId3"/>
              </a:rPr>
              <a:t>cze</a:t>
            </a:r>
            <a:r>
              <a:rPr lang="cs-CZ" sz="1000" i="1" dirty="0" smtClean="0"/>
              <a:t>, 2013</a:t>
            </a:r>
            <a:endParaRPr lang="cs-CZ" sz="1000" i="1" dirty="0"/>
          </a:p>
          <a:p>
            <a:endParaRPr lang="cs-CZ" sz="1000" dirty="0"/>
          </a:p>
        </p:txBody>
      </p:sp>
    </p:spTree>
    <p:extLst>
      <p:ext uri="{BB962C8B-B14F-4D97-AF65-F5344CB8AC3E}">
        <p14:creationId xmlns:p14="http://schemas.microsoft.com/office/powerpoint/2010/main" val="421538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1620297722"/>
              </p:ext>
            </p:extLst>
          </p:nvPr>
        </p:nvGraphicFramePr>
        <p:xfrm>
          <a:off x="381000" y="1295400"/>
          <a:ext cx="8382000" cy="4434840"/>
        </p:xfrm>
        <a:graphic>
          <a:graphicData uri="http://schemas.openxmlformats.org/drawingml/2006/table">
            <a:tbl>
              <a:tblPr firstRow="1" bandRow="1">
                <a:solidFill>
                  <a:srgbClr val="99CCFF"/>
                </a:solidFill>
                <a:tableStyleId>{5C22544A-7EE6-4342-B048-85BDC9FD1C3A}</a:tableStyleId>
              </a:tblPr>
              <a:tblGrid>
                <a:gridCol w="2095500"/>
                <a:gridCol w="2095500"/>
                <a:gridCol w="2095500"/>
                <a:gridCol w="2095500"/>
              </a:tblGrid>
              <a:tr h="429938">
                <a:tc gridSpan="2">
                  <a:txBody>
                    <a:bodyPr/>
                    <a:lstStyle/>
                    <a:p>
                      <a:pPr algn="ctr"/>
                      <a:r>
                        <a:rPr lang="cs-CZ" baseline="0" dirty="0" smtClean="0">
                          <a:solidFill>
                            <a:schemeClr val="tx1"/>
                          </a:solidFill>
                        </a:rPr>
                        <a:t>MAJOR EXPORTS</a:t>
                      </a:r>
                      <a:endParaRPr lang="cs-CZ" baseline="0" dirty="0">
                        <a:solidFill>
                          <a:schemeClr val="tx1"/>
                        </a:solidFill>
                      </a:endParaRPr>
                    </a:p>
                  </a:txBody>
                  <a:tcPr anchor="ctr">
                    <a:solidFill>
                      <a:srgbClr val="9EBEC8"/>
                    </a:solidFill>
                  </a:tcPr>
                </a:tc>
                <a:tc hMerge="1">
                  <a:txBody>
                    <a:bodyPr/>
                    <a:lstStyle/>
                    <a:p>
                      <a:endParaRPr lang="cs-CZ" dirty="0"/>
                    </a:p>
                  </a:txBody>
                  <a:tcPr/>
                </a:tc>
                <a:tc gridSpan="2">
                  <a:txBody>
                    <a:bodyPr/>
                    <a:lstStyle/>
                    <a:p>
                      <a:pPr algn="ctr"/>
                      <a:r>
                        <a:rPr lang="cs-CZ" baseline="0" dirty="0" smtClean="0">
                          <a:solidFill>
                            <a:schemeClr val="tx1"/>
                          </a:solidFill>
                        </a:rPr>
                        <a:t>MAJOR IMPORTS</a:t>
                      </a:r>
                      <a:endParaRPr lang="cs-CZ" baseline="0" dirty="0">
                        <a:solidFill>
                          <a:schemeClr val="tx1"/>
                        </a:solidFill>
                      </a:endParaRPr>
                    </a:p>
                  </a:txBody>
                  <a:tcPr anchor="ctr">
                    <a:solidFill>
                      <a:srgbClr val="9EBEC8"/>
                    </a:solidFill>
                  </a:tcPr>
                </a:tc>
                <a:tc hMerge="1">
                  <a:txBody>
                    <a:bodyPr/>
                    <a:lstStyle/>
                    <a:p>
                      <a:endParaRPr lang="cs-CZ" dirty="0"/>
                    </a:p>
                  </a:txBody>
                  <a:tcPr/>
                </a:tc>
              </a:tr>
              <a:tr h="671410">
                <a:tc>
                  <a:txBody>
                    <a:bodyPr/>
                    <a:lstStyle/>
                    <a:p>
                      <a:pPr algn="ctr"/>
                      <a:r>
                        <a:rPr lang="cs-CZ" sz="1600" b="1" dirty="0" err="1" smtClean="0"/>
                        <a:t>Cars</a:t>
                      </a:r>
                      <a:endParaRPr lang="cs-CZ" sz="1600" b="1" dirty="0"/>
                    </a:p>
                  </a:txBody>
                  <a:tcPr anchor="ctr">
                    <a:solidFill>
                      <a:srgbClr val="CADCE0"/>
                    </a:solidFill>
                  </a:tcPr>
                </a:tc>
                <a:tc>
                  <a:txBody>
                    <a:bodyPr/>
                    <a:lstStyle/>
                    <a:p>
                      <a:pPr algn="ctr"/>
                      <a:r>
                        <a:rPr lang="cs-CZ" sz="1600" dirty="0" smtClean="0"/>
                        <a:t>10%</a:t>
                      </a:r>
                      <a:endParaRPr lang="cs-CZ" sz="1600" dirty="0"/>
                    </a:p>
                  </a:txBody>
                  <a:tcPr anchor="ctr">
                    <a:solidFill>
                      <a:srgbClr val="CADCE0"/>
                    </a:solidFill>
                  </a:tcPr>
                </a:tc>
                <a:tc>
                  <a:txBody>
                    <a:bodyPr/>
                    <a:lstStyle/>
                    <a:p>
                      <a:pPr algn="ctr"/>
                      <a:r>
                        <a:rPr lang="cs-CZ" sz="1600" b="1" dirty="0" err="1" smtClean="0"/>
                        <a:t>Automatic</a:t>
                      </a:r>
                      <a:r>
                        <a:rPr lang="cs-CZ" sz="1600" b="1" dirty="0" smtClean="0"/>
                        <a:t> data </a:t>
                      </a:r>
                      <a:r>
                        <a:rPr lang="cs-CZ" sz="1600" b="1" dirty="0" err="1" smtClean="0"/>
                        <a:t>processing</a:t>
                      </a:r>
                      <a:r>
                        <a:rPr lang="cs-CZ" sz="1600" b="1" dirty="0" smtClean="0"/>
                        <a:t> </a:t>
                      </a:r>
                      <a:r>
                        <a:rPr lang="cs-CZ" sz="1600" b="1" dirty="0" err="1" smtClean="0"/>
                        <a:t>machines</a:t>
                      </a:r>
                      <a:endParaRPr lang="cs-CZ" sz="1600" b="1" dirty="0"/>
                    </a:p>
                  </a:txBody>
                  <a:tcPr anchor="ctr">
                    <a:solidFill>
                      <a:srgbClr val="CADCE0"/>
                    </a:solidFill>
                  </a:tcPr>
                </a:tc>
                <a:tc>
                  <a:txBody>
                    <a:bodyPr/>
                    <a:lstStyle/>
                    <a:p>
                      <a:pPr algn="ctr"/>
                      <a:r>
                        <a:rPr lang="cs-CZ" sz="1600" dirty="0" smtClean="0"/>
                        <a:t>5%</a:t>
                      </a:r>
                      <a:endParaRPr lang="cs-CZ" sz="1600" dirty="0"/>
                    </a:p>
                  </a:txBody>
                  <a:tcPr anchor="ctr">
                    <a:solidFill>
                      <a:srgbClr val="CADCE0"/>
                    </a:solidFill>
                  </a:tcPr>
                </a:tc>
              </a:tr>
              <a:tr h="753864">
                <a:tc>
                  <a:txBody>
                    <a:bodyPr/>
                    <a:lstStyle/>
                    <a:p>
                      <a:pPr algn="ctr"/>
                      <a:r>
                        <a:rPr lang="cs-CZ" sz="1600" b="1" dirty="0" err="1" smtClean="0"/>
                        <a:t>Pats</a:t>
                      </a:r>
                      <a:r>
                        <a:rPr lang="cs-CZ" sz="1600" b="1" dirty="0" smtClean="0"/>
                        <a:t> and </a:t>
                      </a:r>
                      <a:r>
                        <a:rPr lang="cs-CZ" sz="1600" b="1" dirty="0" err="1" smtClean="0"/>
                        <a:t>accesories</a:t>
                      </a:r>
                      <a:r>
                        <a:rPr lang="cs-CZ" sz="1600" b="1" baseline="0" dirty="0" smtClean="0"/>
                        <a:t> </a:t>
                      </a:r>
                      <a:r>
                        <a:rPr lang="cs-CZ" sz="1600" b="1" baseline="0" dirty="0" err="1" smtClean="0"/>
                        <a:t>of</a:t>
                      </a:r>
                      <a:r>
                        <a:rPr lang="cs-CZ" sz="1600" b="1" baseline="0" dirty="0" smtClean="0"/>
                        <a:t> </a:t>
                      </a:r>
                      <a:r>
                        <a:rPr lang="cs-CZ" sz="1600" b="1" baseline="0" dirty="0" err="1" smtClean="0"/>
                        <a:t>the</a:t>
                      </a:r>
                      <a:r>
                        <a:rPr lang="cs-CZ" sz="1600" b="1" baseline="0" dirty="0" smtClean="0"/>
                        <a:t> motor </a:t>
                      </a:r>
                      <a:r>
                        <a:rPr lang="cs-CZ" sz="1600" b="1" baseline="0" dirty="0" err="1" smtClean="0"/>
                        <a:t>vehicles</a:t>
                      </a:r>
                      <a:endParaRPr lang="cs-CZ" sz="1600" b="1" dirty="0"/>
                    </a:p>
                  </a:txBody>
                  <a:tcPr anchor="ctr">
                    <a:solidFill>
                      <a:srgbClr val="AFC9D1"/>
                    </a:solidFill>
                  </a:tcPr>
                </a:tc>
                <a:tc>
                  <a:txBody>
                    <a:bodyPr/>
                    <a:lstStyle/>
                    <a:p>
                      <a:pPr algn="ctr"/>
                      <a:r>
                        <a:rPr lang="cs-CZ" sz="1600" dirty="0" smtClean="0"/>
                        <a:t>7%</a:t>
                      </a:r>
                      <a:endParaRPr lang="cs-CZ" sz="1600" dirty="0"/>
                    </a:p>
                  </a:txBody>
                  <a:tcPr anchor="ctr">
                    <a:solidFill>
                      <a:srgbClr val="AFC9D1"/>
                    </a:solidFill>
                  </a:tcPr>
                </a:tc>
                <a:tc>
                  <a:txBody>
                    <a:bodyPr/>
                    <a:lstStyle/>
                    <a:p>
                      <a:pPr algn="ctr"/>
                      <a:r>
                        <a:rPr lang="cs-CZ" sz="1600" b="1" dirty="0" err="1" smtClean="0"/>
                        <a:t>Parts</a:t>
                      </a:r>
                      <a:r>
                        <a:rPr lang="cs-CZ" sz="1600" b="1" dirty="0" smtClean="0"/>
                        <a:t> and </a:t>
                      </a:r>
                      <a:r>
                        <a:rPr lang="cs-CZ" sz="1600" b="1" dirty="0" err="1" smtClean="0"/>
                        <a:t>accessories</a:t>
                      </a:r>
                      <a:r>
                        <a:rPr lang="cs-CZ" sz="1600" b="1" dirty="0" smtClean="0"/>
                        <a:t> </a:t>
                      </a:r>
                      <a:r>
                        <a:rPr lang="cs-CZ" sz="1600" b="1" dirty="0" err="1" smtClean="0"/>
                        <a:t>of</a:t>
                      </a:r>
                      <a:r>
                        <a:rPr lang="cs-CZ" sz="1600" b="1" dirty="0" smtClean="0"/>
                        <a:t> </a:t>
                      </a:r>
                      <a:r>
                        <a:rPr lang="cs-CZ" sz="1600" b="1" dirty="0" err="1" smtClean="0"/>
                        <a:t>the</a:t>
                      </a:r>
                      <a:r>
                        <a:rPr lang="cs-CZ" sz="1600" b="1" dirty="0" smtClean="0"/>
                        <a:t> motor </a:t>
                      </a:r>
                      <a:r>
                        <a:rPr lang="cs-CZ" sz="1600" b="1" dirty="0" err="1" smtClean="0"/>
                        <a:t>vehicles</a:t>
                      </a:r>
                      <a:endParaRPr lang="cs-CZ" sz="1600" b="1" dirty="0"/>
                    </a:p>
                  </a:txBody>
                  <a:tcPr anchor="ctr">
                    <a:solidFill>
                      <a:srgbClr val="AFC9D1"/>
                    </a:solidFill>
                  </a:tcPr>
                </a:tc>
                <a:tc>
                  <a:txBody>
                    <a:bodyPr/>
                    <a:lstStyle/>
                    <a:p>
                      <a:pPr algn="ctr"/>
                      <a:r>
                        <a:rPr lang="cs-CZ" sz="1600" dirty="0" smtClean="0"/>
                        <a:t>5%</a:t>
                      </a:r>
                      <a:endParaRPr lang="cs-CZ" sz="1600" dirty="0"/>
                    </a:p>
                  </a:txBody>
                  <a:tcPr anchor="ctr">
                    <a:solidFill>
                      <a:srgbClr val="AFC9D1"/>
                    </a:solidFill>
                  </a:tcPr>
                </a:tc>
              </a:tr>
              <a:tr h="671410">
                <a:tc>
                  <a:txBody>
                    <a:bodyPr/>
                    <a:lstStyle/>
                    <a:p>
                      <a:pPr algn="ctr"/>
                      <a:r>
                        <a:rPr lang="cs-CZ" sz="1600" b="1" dirty="0" err="1" smtClean="0"/>
                        <a:t>Automatic</a:t>
                      </a:r>
                      <a:r>
                        <a:rPr lang="cs-CZ" sz="1600" b="1" baseline="0" dirty="0" smtClean="0"/>
                        <a:t> data </a:t>
                      </a:r>
                      <a:r>
                        <a:rPr lang="cs-CZ" sz="1600" b="1" baseline="0" dirty="0" err="1" smtClean="0"/>
                        <a:t>processing</a:t>
                      </a:r>
                      <a:r>
                        <a:rPr lang="cs-CZ" sz="1600" b="1" baseline="0" dirty="0" smtClean="0"/>
                        <a:t> </a:t>
                      </a:r>
                      <a:r>
                        <a:rPr lang="cs-CZ" sz="1600" b="1" baseline="0" dirty="0" err="1" smtClean="0"/>
                        <a:t>machines</a:t>
                      </a:r>
                      <a:endParaRPr lang="cs-CZ" sz="1600" b="1" dirty="0"/>
                    </a:p>
                  </a:txBody>
                  <a:tcPr anchor="ctr">
                    <a:solidFill>
                      <a:srgbClr val="CADCE0"/>
                    </a:solidFill>
                  </a:tcPr>
                </a:tc>
                <a:tc>
                  <a:txBody>
                    <a:bodyPr/>
                    <a:lstStyle/>
                    <a:p>
                      <a:pPr algn="ctr"/>
                      <a:r>
                        <a:rPr lang="cs-CZ" sz="1600" dirty="0" smtClean="0"/>
                        <a:t>6%</a:t>
                      </a:r>
                      <a:endParaRPr lang="cs-CZ" sz="1600" dirty="0"/>
                    </a:p>
                  </a:txBody>
                  <a:tcPr anchor="ctr">
                    <a:solidFill>
                      <a:srgbClr val="CADCE0"/>
                    </a:solidFill>
                  </a:tcPr>
                </a:tc>
                <a:tc>
                  <a:txBody>
                    <a:bodyPr/>
                    <a:lstStyle/>
                    <a:p>
                      <a:pPr algn="ctr"/>
                      <a:r>
                        <a:rPr lang="cs-CZ" sz="1600" b="1" dirty="0" err="1" smtClean="0"/>
                        <a:t>Parts</a:t>
                      </a:r>
                      <a:r>
                        <a:rPr lang="cs-CZ" sz="1600" b="1" baseline="0" dirty="0" smtClean="0"/>
                        <a:t> and </a:t>
                      </a:r>
                      <a:r>
                        <a:rPr lang="cs-CZ" sz="1600" b="1" baseline="0" dirty="0" err="1" smtClean="0"/>
                        <a:t>accessories</a:t>
                      </a:r>
                      <a:r>
                        <a:rPr lang="cs-CZ" sz="1600" b="1" baseline="0" dirty="0" smtClean="0"/>
                        <a:t> </a:t>
                      </a:r>
                      <a:r>
                        <a:rPr lang="cs-CZ" sz="1600" b="1" baseline="0" dirty="0" err="1" smtClean="0"/>
                        <a:t>for</a:t>
                      </a:r>
                      <a:r>
                        <a:rPr lang="cs-CZ" sz="1600" b="1" baseline="0" dirty="0" smtClean="0"/>
                        <a:t> </a:t>
                      </a:r>
                      <a:r>
                        <a:rPr lang="cs-CZ" sz="1600" b="1" baseline="0" dirty="0" err="1" smtClean="0"/>
                        <a:t>office</a:t>
                      </a:r>
                      <a:r>
                        <a:rPr lang="cs-CZ" sz="1600" b="1" baseline="0" dirty="0" smtClean="0"/>
                        <a:t> </a:t>
                      </a:r>
                      <a:r>
                        <a:rPr lang="cs-CZ" sz="1600" b="1" baseline="0" dirty="0" err="1" smtClean="0"/>
                        <a:t>machines</a:t>
                      </a:r>
                      <a:endParaRPr lang="cs-CZ" sz="1600" b="1" dirty="0"/>
                    </a:p>
                  </a:txBody>
                  <a:tcPr anchor="ctr">
                    <a:solidFill>
                      <a:srgbClr val="CADCE0"/>
                    </a:solidFill>
                  </a:tcPr>
                </a:tc>
                <a:tc>
                  <a:txBody>
                    <a:bodyPr/>
                    <a:lstStyle/>
                    <a:p>
                      <a:pPr algn="ctr"/>
                      <a:r>
                        <a:rPr lang="cs-CZ" sz="1600" dirty="0" smtClean="0"/>
                        <a:t>3%</a:t>
                      </a:r>
                      <a:endParaRPr lang="cs-CZ" sz="1600" dirty="0"/>
                    </a:p>
                  </a:txBody>
                  <a:tcPr anchor="ctr">
                    <a:solidFill>
                      <a:srgbClr val="CADCE0"/>
                    </a:solidFill>
                  </a:tcPr>
                </a:tc>
              </a:tr>
              <a:tr h="1236808">
                <a:tc>
                  <a:txBody>
                    <a:bodyPr/>
                    <a:lstStyle/>
                    <a:p>
                      <a:pPr algn="ctr"/>
                      <a:r>
                        <a:rPr lang="cs-CZ" sz="1600" b="1" dirty="0" err="1" smtClean="0"/>
                        <a:t>Monitors</a:t>
                      </a:r>
                      <a:r>
                        <a:rPr lang="cs-CZ" sz="1600" b="1" dirty="0" smtClean="0"/>
                        <a:t> and </a:t>
                      </a:r>
                      <a:r>
                        <a:rPr lang="cs-CZ" sz="1600" b="1" dirty="0" err="1" smtClean="0"/>
                        <a:t>projectors</a:t>
                      </a:r>
                      <a:endParaRPr lang="cs-CZ" sz="1600" b="1" dirty="0"/>
                    </a:p>
                  </a:txBody>
                  <a:tcPr anchor="ctr">
                    <a:solidFill>
                      <a:srgbClr val="AFC9D1"/>
                    </a:solidFill>
                  </a:tcPr>
                </a:tc>
                <a:tc>
                  <a:txBody>
                    <a:bodyPr/>
                    <a:lstStyle/>
                    <a:p>
                      <a:pPr algn="ctr"/>
                      <a:r>
                        <a:rPr lang="cs-CZ" sz="1600" dirty="0" smtClean="0"/>
                        <a:t>2%</a:t>
                      </a:r>
                      <a:endParaRPr lang="cs-CZ" sz="1600" dirty="0"/>
                    </a:p>
                  </a:txBody>
                  <a:tcPr anchor="ctr">
                    <a:solidFill>
                      <a:srgbClr val="AFC9D1"/>
                    </a:solidFill>
                  </a:tcPr>
                </a:tc>
                <a:tc>
                  <a:txBody>
                    <a:bodyPr/>
                    <a:lstStyle/>
                    <a:p>
                      <a:pPr algn="ctr"/>
                      <a:r>
                        <a:rPr lang="cs-CZ" sz="1600" b="1" dirty="0" err="1" smtClean="0"/>
                        <a:t>Diodes</a:t>
                      </a:r>
                      <a:r>
                        <a:rPr lang="cs-CZ" sz="1600" b="1" dirty="0" smtClean="0"/>
                        <a:t>, transistor, </a:t>
                      </a:r>
                      <a:r>
                        <a:rPr lang="cs-CZ" sz="1600" b="1" dirty="0" err="1" smtClean="0"/>
                        <a:t>semiconductor</a:t>
                      </a:r>
                      <a:r>
                        <a:rPr lang="cs-CZ" sz="1600" b="1" dirty="0" smtClean="0"/>
                        <a:t> </a:t>
                      </a:r>
                      <a:r>
                        <a:rPr lang="cs-CZ" sz="1600" b="1" dirty="0" err="1" smtClean="0"/>
                        <a:t>devices</a:t>
                      </a:r>
                      <a:r>
                        <a:rPr lang="cs-CZ" sz="1600" b="1" dirty="0" smtClean="0"/>
                        <a:t>,</a:t>
                      </a:r>
                      <a:r>
                        <a:rPr lang="cs-CZ" sz="1600" b="1" baseline="0" dirty="0" smtClean="0"/>
                        <a:t> </a:t>
                      </a:r>
                      <a:r>
                        <a:rPr lang="cs-CZ" sz="1600" b="1" baseline="0" dirty="0" err="1" smtClean="0"/>
                        <a:t>photovoltaic</a:t>
                      </a:r>
                      <a:r>
                        <a:rPr lang="cs-CZ" sz="1600" b="1" baseline="0" dirty="0" smtClean="0"/>
                        <a:t> </a:t>
                      </a:r>
                      <a:r>
                        <a:rPr lang="cs-CZ" sz="1600" b="1" baseline="0" dirty="0" err="1" smtClean="0"/>
                        <a:t>cells</a:t>
                      </a:r>
                      <a:endParaRPr lang="cs-CZ" sz="1600" b="1" dirty="0"/>
                    </a:p>
                  </a:txBody>
                  <a:tcPr anchor="ctr">
                    <a:solidFill>
                      <a:srgbClr val="AFC9D1"/>
                    </a:solidFill>
                  </a:tcPr>
                </a:tc>
                <a:tc>
                  <a:txBody>
                    <a:bodyPr/>
                    <a:lstStyle/>
                    <a:p>
                      <a:pPr algn="ctr"/>
                      <a:r>
                        <a:rPr lang="cs-CZ" sz="1600" dirty="0" smtClean="0"/>
                        <a:t>3%</a:t>
                      </a:r>
                      <a:endParaRPr lang="cs-CZ" sz="1600" dirty="0"/>
                    </a:p>
                  </a:txBody>
                  <a:tcPr anchor="ctr">
                    <a:solidFill>
                      <a:srgbClr val="AFC9D1"/>
                    </a:solidFill>
                  </a:tcPr>
                </a:tc>
              </a:tr>
              <a:tr h="671410">
                <a:tc>
                  <a:txBody>
                    <a:bodyPr/>
                    <a:lstStyle/>
                    <a:p>
                      <a:pPr algn="ctr"/>
                      <a:r>
                        <a:rPr lang="cs-CZ" sz="1600" b="1" dirty="0" err="1" smtClean="0"/>
                        <a:t>Insulated</a:t>
                      </a:r>
                      <a:r>
                        <a:rPr lang="cs-CZ" sz="1600" b="1" dirty="0" smtClean="0"/>
                        <a:t> </a:t>
                      </a:r>
                      <a:r>
                        <a:rPr lang="cs-CZ" sz="1600" b="1" dirty="0" err="1" smtClean="0"/>
                        <a:t>wire</a:t>
                      </a:r>
                      <a:r>
                        <a:rPr lang="cs-CZ" sz="1600" b="1" dirty="0" smtClean="0"/>
                        <a:t>, </a:t>
                      </a:r>
                      <a:r>
                        <a:rPr lang="cs-CZ" sz="1600" b="1" dirty="0" err="1" smtClean="0"/>
                        <a:t>optical</a:t>
                      </a:r>
                      <a:r>
                        <a:rPr lang="cs-CZ" sz="1600" b="1" baseline="0" dirty="0" smtClean="0"/>
                        <a:t> </a:t>
                      </a:r>
                      <a:r>
                        <a:rPr lang="cs-CZ" sz="1600" b="1" baseline="0" dirty="0" err="1" smtClean="0"/>
                        <a:t>fiber</a:t>
                      </a:r>
                      <a:r>
                        <a:rPr lang="cs-CZ" sz="1600" b="1" baseline="0" dirty="0" smtClean="0"/>
                        <a:t> </a:t>
                      </a:r>
                      <a:r>
                        <a:rPr lang="cs-CZ" sz="1600" b="1" baseline="0" dirty="0" err="1" smtClean="0"/>
                        <a:t>cables</a:t>
                      </a:r>
                      <a:endParaRPr lang="cs-CZ" sz="1600" b="1" dirty="0"/>
                    </a:p>
                  </a:txBody>
                  <a:tcPr anchor="ctr">
                    <a:solidFill>
                      <a:srgbClr val="CADCE0"/>
                    </a:solidFill>
                  </a:tcPr>
                </a:tc>
                <a:tc>
                  <a:txBody>
                    <a:bodyPr/>
                    <a:lstStyle/>
                    <a:p>
                      <a:pPr algn="ctr"/>
                      <a:r>
                        <a:rPr lang="cs-CZ" sz="1600" dirty="0" smtClean="0"/>
                        <a:t>2%</a:t>
                      </a:r>
                      <a:endParaRPr lang="cs-CZ" sz="1600" dirty="0"/>
                    </a:p>
                  </a:txBody>
                  <a:tcPr anchor="ctr">
                    <a:solidFill>
                      <a:srgbClr val="CADCE0"/>
                    </a:solidFill>
                  </a:tcPr>
                </a:tc>
                <a:tc>
                  <a:txBody>
                    <a:bodyPr/>
                    <a:lstStyle/>
                    <a:p>
                      <a:pPr algn="ctr"/>
                      <a:r>
                        <a:rPr lang="cs-CZ" sz="1600" b="1" dirty="0" err="1" smtClean="0"/>
                        <a:t>Medicaments</a:t>
                      </a:r>
                      <a:r>
                        <a:rPr lang="cs-CZ" sz="1600" b="1" dirty="0" smtClean="0"/>
                        <a:t>, </a:t>
                      </a:r>
                      <a:r>
                        <a:rPr lang="cs-CZ" sz="1600" b="1" dirty="0" err="1" smtClean="0"/>
                        <a:t>packaged</a:t>
                      </a:r>
                      <a:endParaRPr lang="cs-CZ" sz="1600" b="1" dirty="0"/>
                    </a:p>
                  </a:txBody>
                  <a:tcPr anchor="ctr">
                    <a:solidFill>
                      <a:srgbClr val="CADCE0"/>
                    </a:solidFill>
                  </a:tcPr>
                </a:tc>
                <a:tc>
                  <a:txBody>
                    <a:bodyPr/>
                    <a:lstStyle/>
                    <a:p>
                      <a:pPr algn="ctr"/>
                      <a:r>
                        <a:rPr lang="cs-CZ" sz="1600" dirty="0" smtClean="0"/>
                        <a:t>3%</a:t>
                      </a:r>
                      <a:endParaRPr lang="cs-CZ" sz="1600" dirty="0"/>
                    </a:p>
                  </a:txBody>
                  <a:tcPr anchor="ctr">
                    <a:solidFill>
                      <a:srgbClr val="CADCE0"/>
                    </a:solidFill>
                  </a:tcPr>
                </a:tc>
              </a:tr>
            </a:tbl>
          </a:graphicData>
        </a:graphic>
      </p:graphicFrame>
      <p:sp>
        <p:nvSpPr>
          <p:cNvPr id="2" name="TextovéPole 1"/>
          <p:cNvSpPr txBox="1"/>
          <p:nvPr/>
        </p:nvSpPr>
        <p:spPr>
          <a:xfrm>
            <a:off x="6248400" y="6077527"/>
            <a:ext cx="3048000" cy="246221"/>
          </a:xfrm>
          <a:prstGeom prst="rect">
            <a:avLst/>
          </a:prstGeom>
          <a:noFill/>
        </p:spPr>
        <p:txBody>
          <a:bodyPr wrap="square" rtlCol="0">
            <a:spAutoFit/>
          </a:bodyPr>
          <a:lstStyle/>
          <a:p>
            <a:r>
              <a:rPr lang="cs-CZ" sz="1000" i="1" dirty="0">
                <a:hlinkClick r:id="rId2"/>
              </a:rPr>
              <a:t>http://</a:t>
            </a:r>
            <a:r>
              <a:rPr lang="cs-CZ" sz="1000" i="1" dirty="0" smtClean="0">
                <a:hlinkClick r:id="rId2"/>
              </a:rPr>
              <a:t>atlas.media.mit.edu/country/</a:t>
            </a:r>
            <a:r>
              <a:rPr lang="cs-CZ" sz="1000" i="1" dirty="0" err="1" smtClean="0">
                <a:hlinkClick r:id="rId2"/>
              </a:rPr>
              <a:t>cze</a:t>
            </a:r>
            <a:r>
              <a:rPr lang="cs-CZ" sz="1000" i="1" dirty="0" smtClean="0"/>
              <a:t>, 2013</a:t>
            </a:r>
            <a:endParaRPr lang="cs-CZ" sz="1000" i="1" dirty="0"/>
          </a:p>
        </p:txBody>
      </p:sp>
    </p:spTree>
    <p:extLst>
      <p:ext uri="{BB962C8B-B14F-4D97-AF65-F5344CB8AC3E}">
        <p14:creationId xmlns:p14="http://schemas.microsoft.com/office/powerpoint/2010/main" val="2359793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TOP 10 FOREIGN INVESTMENTS</a:t>
            </a:r>
            <a:endParaRPr lang="cs-CZ" sz="3600" b="1"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099273571"/>
              </p:ext>
            </p:extLst>
          </p:nvPr>
        </p:nvGraphicFramePr>
        <p:xfrm>
          <a:off x="457200" y="1828800"/>
          <a:ext cx="8229600" cy="3708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cs-CZ" b="1" baseline="0" dirty="0" smtClean="0">
                          <a:solidFill>
                            <a:schemeClr val="tx1"/>
                          </a:solidFill>
                        </a:rPr>
                        <a:t>Hyundai</a:t>
                      </a:r>
                      <a:endParaRPr lang="cs-CZ" b="1" baseline="0" dirty="0">
                        <a:solidFill>
                          <a:schemeClr val="tx1"/>
                        </a:solidFill>
                      </a:endParaRPr>
                    </a:p>
                  </a:txBody>
                  <a:tcPr>
                    <a:solidFill>
                      <a:srgbClr val="CADCE0"/>
                    </a:solidFill>
                  </a:tcPr>
                </a:tc>
                <a:tc>
                  <a:txBody>
                    <a:bodyPr/>
                    <a:lstStyle/>
                    <a:p>
                      <a:r>
                        <a:rPr lang="cs-CZ" b="1" baseline="0" dirty="0" smtClean="0">
                          <a:solidFill>
                            <a:schemeClr val="tx1"/>
                          </a:solidFill>
                        </a:rPr>
                        <a:t>Korea</a:t>
                      </a:r>
                      <a:endParaRPr lang="cs-CZ" b="1" baseline="0" dirty="0">
                        <a:solidFill>
                          <a:schemeClr val="tx1"/>
                        </a:solidFill>
                      </a:endParaRPr>
                    </a:p>
                  </a:txBody>
                  <a:tcPr>
                    <a:solidFill>
                      <a:srgbClr val="CADCE0"/>
                    </a:solidFill>
                  </a:tcPr>
                </a:tc>
                <a:tc>
                  <a:txBody>
                    <a:bodyPr/>
                    <a:lstStyle/>
                    <a:p>
                      <a:r>
                        <a:rPr lang="cs-CZ" b="0" baseline="0" dirty="0" smtClean="0">
                          <a:solidFill>
                            <a:schemeClr val="tx1"/>
                          </a:solidFill>
                        </a:rPr>
                        <a:t>USD 1.2 bilion</a:t>
                      </a:r>
                      <a:endParaRPr lang="cs-CZ" b="0" baseline="0" dirty="0">
                        <a:solidFill>
                          <a:schemeClr val="tx1"/>
                        </a:solidFill>
                      </a:endParaRPr>
                    </a:p>
                  </a:txBody>
                  <a:tcPr>
                    <a:solidFill>
                      <a:srgbClr val="CADCE0"/>
                    </a:solidFill>
                  </a:tcPr>
                </a:tc>
              </a:tr>
              <a:tr h="370840">
                <a:tc>
                  <a:txBody>
                    <a:bodyPr/>
                    <a:lstStyle/>
                    <a:p>
                      <a:r>
                        <a:rPr lang="cs-CZ" b="1" dirty="0" smtClean="0"/>
                        <a:t>Toyota/PSA</a:t>
                      </a:r>
                      <a:endParaRPr lang="cs-CZ" b="1" dirty="0"/>
                    </a:p>
                  </a:txBody>
                  <a:tcPr>
                    <a:solidFill>
                      <a:srgbClr val="AFC9D1"/>
                    </a:solidFill>
                  </a:tcPr>
                </a:tc>
                <a:tc>
                  <a:txBody>
                    <a:bodyPr/>
                    <a:lstStyle/>
                    <a:p>
                      <a:r>
                        <a:rPr lang="cs-CZ" b="1" dirty="0" smtClean="0"/>
                        <a:t>Japan/France</a:t>
                      </a:r>
                      <a:endParaRPr lang="cs-CZ" b="1" dirty="0"/>
                    </a:p>
                  </a:txBody>
                  <a:tcPr>
                    <a:solidFill>
                      <a:srgbClr val="AFC9D1"/>
                    </a:solidFill>
                  </a:tcPr>
                </a:tc>
                <a:tc>
                  <a:txBody>
                    <a:bodyPr/>
                    <a:lstStyle/>
                    <a:p>
                      <a:r>
                        <a:rPr lang="cs-CZ" dirty="0" smtClean="0"/>
                        <a:t>USD 850 milion</a:t>
                      </a:r>
                      <a:endParaRPr lang="cs-CZ" dirty="0"/>
                    </a:p>
                  </a:txBody>
                  <a:tcPr>
                    <a:solidFill>
                      <a:srgbClr val="AFC9D1"/>
                    </a:solidFill>
                  </a:tcPr>
                </a:tc>
              </a:tr>
              <a:tr h="370840">
                <a:tc>
                  <a:txBody>
                    <a:bodyPr/>
                    <a:lstStyle/>
                    <a:p>
                      <a:r>
                        <a:rPr lang="cs-CZ" b="1" dirty="0" smtClean="0"/>
                        <a:t>Volkswagen</a:t>
                      </a:r>
                      <a:endParaRPr lang="cs-CZ" b="1" dirty="0"/>
                    </a:p>
                  </a:txBody>
                  <a:tcPr>
                    <a:solidFill>
                      <a:srgbClr val="CADCE0"/>
                    </a:solidFill>
                  </a:tcPr>
                </a:tc>
                <a:tc>
                  <a:txBody>
                    <a:bodyPr/>
                    <a:lstStyle/>
                    <a:p>
                      <a:r>
                        <a:rPr lang="cs-CZ" b="1" dirty="0" err="1" smtClean="0"/>
                        <a:t>Germany</a:t>
                      </a:r>
                      <a:endParaRPr lang="cs-CZ" b="1" dirty="0"/>
                    </a:p>
                  </a:txBody>
                  <a:tcPr>
                    <a:solidFill>
                      <a:srgbClr val="CADCE0"/>
                    </a:solidFill>
                  </a:tcPr>
                </a:tc>
                <a:tc>
                  <a:txBody>
                    <a:bodyPr/>
                    <a:lstStyle/>
                    <a:p>
                      <a:r>
                        <a:rPr lang="cs-CZ" dirty="0" smtClean="0"/>
                        <a:t>USD 710 milion</a:t>
                      </a:r>
                      <a:endParaRPr lang="cs-CZ" dirty="0"/>
                    </a:p>
                  </a:txBody>
                  <a:tcPr>
                    <a:solidFill>
                      <a:srgbClr val="CADCE0"/>
                    </a:solidFill>
                  </a:tcPr>
                </a:tc>
              </a:tr>
              <a:tr h="370840">
                <a:tc>
                  <a:txBody>
                    <a:bodyPr/>
                    <a:lstStyle/>
                    <a:p>
                      <a:r>
                        <a:rPr lang="cs-CZ" b="1" dirty="0" smtClean="0"/>
                        <a:t>Robert Bosch</a:t>
                      </a:r>
                      <a:endParaRPr lang="cs-CZ" b="1" dirty="0"/>
                    </a:p>
                  </a:txBody>
                  <a:tcPr>
                    <a:solidFill>
                      <a:srgbClr val="AFC9D1"/>
                    </a:solidFill>
                  </a:tcPr>
                </a:tc>
                <a:tc>
                  <a:txBody>
                    <a:bodyPr/>
                    <a:lstStyle/>
                    <a:p>
                      <a:r>
                        <a:rPr lang="cs-CZ" b="1" dirty="0" err="1" smtClean="0"/>
                        <a:t>Germany</a:t>
                      </a:r>
                      <a:endParaRPr lang="cs-CZ" b="1" dirty="0"/>
                    </a:p>
                  </a:txBody>
                  <a:tcPr>
                    <a:solidFill>
                      <a:srgbClr val="AFC9D1"/>
                    </a:solidFill>
                  </a:tcPr>
                </a:tc>
                <a:tc>
                  <a:txBody>
                    <a:bodyPr/>
                    <a:lstStyle/>
                    <a:p>
                      <a:r>
                        <a:rPr lang="cs-CZ" dirty="0" smtClean="0"/>
                        <a:t>USD 361 milion</a:t>
                      </a:r>
                      <a:endParaRPr lang="cs-CZ" dirty="0"/>
                    </a:p>
                  </a:txBody>
                  <a:tcPr>
                    <a:solidFill>
                      <a:srgbClr val="AFC9D1"/>
                    </a:solidFill>
                  </a:tcPr>
                </a:tc>
              </a:tr>
              <a:tr h="370840">
                <a:tc>
                  <a:txBody>
                    <a:bodyPr/>
                    <a:lstStyle/>
                    <a:p>
                      <a:r>
                        <a:rPr lang="cs-CZ" b="1" dirty="0" err="1" smtClean="0"/>
                        <a:t>Matsushita</a:t>
                      </a:r>
                      <a:endParaRPr lang="cs-CZ" b="1" dirty="0"/>
                    </a:p>
                  </a:txBody>
                  <a:tcPr>
                    <a:solidFill>
                      <a:srgbClr val="CADCE0"/>
                    </a:solidFill>
                  </a:tcPr>
                </a:tc>
                <a:tc>
                  <a:txBody>
                    <a:bodyPr/>
                    <a:lstStyle/>
                    <a:p>
                      <a:r>
                        <a:rPr lang="cs-CZ" b="1" dirty="0" smtClean="0"/>
                        <a:t>Japan</a:t>
                      </a:r>
                      <a:endParaRPr lang="cs-CZ" b="1" dirty="0"/>
                    </a:p>
                  </a:txBody>
                  <a:tcPr>
                    <a:solidFill>
                      <a:srgbClr val="CADCE0"/>
                    </a:solidFill>
                  </a:tcPr>
                </a:tc>
                <a:tc>
                  <a:txBody>
                    <a:bodyPr/>
                    <a:lstStyle/>
                    <a:p>
                      <a:r>
                        <a:rPr lang="cs-CZ" dirty="0" smtClean="0"/>
                        <a:t>USD</a:t>
                      </a:r>
                      <a:r>
                        <a:rPr lang="cs-CZ" baseline="0" dirty="0" smtClean="0"/>
                        <a:t> 335 milion</a:t>
                      </a:r>
                      <a:endParaRPr lang="cs-CZ" dirty="0"/>
                    </a:p>
                  </a:txBody>
                  <a:tcPr>
                    <a:solidFill>
                      <a:srgbClr val="CADCE0"/>
                    </a:solidFill>
                  </a:tcPr>
                </a:tc>
              </a:tr>
              <a:tr h="370840">
                <a:tc>
                  <a:txBody>
                    <a:bodyPr/>
                    <a:lstStyle/>
                    <a:p>
                      <a:r>
                        <a:rPr lang="cs-CZ" b="1" dirty="0" err="1" smtClean="0"/>
                        <a:t>Nemak</a:t>
                      </a:r>
                      <a:endParaRPr lang="cs-CZ" b="1" dirty="0"/>
                    </a:p>
                  </a:txBody>
                  <a:tcPr>
                    <a:solidFill>
                      <a:srgbClr val="AFC9D1"/>
                    </a:solidFill>
                  </a:tcPr>
                </a:tc>
                <a:tc>
                  <a:txBody>
                    <a:bodyPr/>
                    <a:lstStyle/>
                    <a:p>
                      <a:r>
                        <a:rPr lang="cs-CZ" b="1" dirty="0" err="1" smtClean="0"/>
                        <a:t>Mexico</a:t>
                      </a:r>
                      <a:endParaRPr lang="cs-CZ" b="1" dirty="0"/>
                    </a:p>
                  </a:txBody>
                  <a:tcPr>
                    <a:solidFill>
                      <a:srgbClr val="AFC9D1"/>
                    </a:solidFill>
                  </a:tcPr>
                </a:tc>
                <a:tc>
                  <a:txBody>
                    <a:bodyPr/>
                    <a:lstStyle/>
                    <a:p>
                      <a:r>
                        <a:rPr lang="cs-CZ" dirty="0" smtClean="0"/>
                        <a:t>USD 317 milion</a:t>
                      </a:r>
                      <a:endParaRPr lang="cs-CZ" dirty="0"/>
                    </a:p>
                  </a:txBody>
                  <a:tcPr>
                    <a:solidFill>
                      <a:srgbClr val="AFC9D1"/>
                    </a:solidFill>
                  </a:tcPr>
                </a:tc>
              </a:tr>
              <a:tr h="370840">
                <a:tc>
                  <a:txBody>
                    <a:bodyPr/>
                    <a:lstStyle/>
                    <a:p>
                      <a:r>
                        <a:rPr lang="cs-CZ" b="1" dirty="0" err="1" smtClean="0"/>
                        <a:t>Denso</a:t>
                      </a:r>
                      <a:endParaRPr lang="cs-CZ" b="1" dirty="0"/>
                    </a:p>
                  </a:txBody>
                  <a:tcPr>
                    <a:solidFill>
                      <a:srgbClr val="CADCE0"/>
                    </a:solidFill>
                  </a:tcPr>
                </a:tc>
                <a:tc>
                  <a:txBody>
                    <a:bodyPr/>
                    <a:lstStyle/>
                    <a:p>
                      <a:r>
                        <a:rPr lang="cs-CZ" b="1" dirty="0" smtClean="0"/>
                        <a:t>Japan</a:t>
                      </a:r>
                      <a:endParaRPr lang="cs-CZ" b="1" dirty="0"/>
                    </a:p>
                  </a:txBody>
                  <a:tcPr>
                    <a:solidFill>
                      <a:srgbClr val="CADCE0"/>
                    </a:solidFill>
                  </a:tcPr>
                </a:tc>
                <a:tc>
                  <a:txBody>
                    <a:bodyPr/>
                    <a:lstStyle/>
                    <a:p>
                      <a:r>
                        <a:rPr lang="cs-CZ" dirty="0" smtClean="0"/>
                        <a:t>USD 254 milion</a:t>
                      </a:r>
                      <a:endParaRPr lang="cs-CZ" dirty="0"/>
                    </a:p>
                  </a:txBody>
                  <a:tcPr>
                    <a:solidFill>
                      <a:srgbClr val="CADCE0"/>
                    </a:solidFill>
                  </a:tcPr>
                </a:tc>
              </a:tr>
              <a:tr h="370840">
                <a:tc>
                  <a:txBody>
                    <a:bodyPr/>
                    <a:lstStyle/>
                    <a:p>
                      <a:r>
                        <a:rPr lang="cs-CZ" b="1" dirty="0" err="1" smtClean="0"/>
                        <a:t>Dalkin</a:t>
                      </a:r>
                      <a:endParaRPr lang="cs-CZ" b="1" dirty="0"/>
                    </a:p>
                  </a:txBody>
                  <a:tcPr>
                    <a:solidFill>
                      <a:srgbClr val="AFC9D1"/>
                    </a:solidFill>
                  </a:tcPr>
                </a:tc>
                <a:tc>
                  <a:txBody>
                    <a:bodyPr/>
                    <a:lstStyle/>
                    <a:p>
                      <a:r>
                        <a:rPr lang="cs-CZ" b="1" dirty="0" smtClean="0"/>
                        <a:t>Japan</a:t>
                      </a:r>
                      <a:endParaRPr lang="cs-CZ" b="1" dirty="0"/>
                    </a:p>
                  </a:txBody>
                  <a:tcPr>
                    <a:solidFill>
                      <a:srgbClr val="AFC9D1"/>
                    </a:solidFill>
                  </a:tcPr>
                </a:tc>
                <a:tc>
                  <a:txBody>
                    <a:bodyPr/>
                    <a:lstStyle/>
                    <a:p>
                      <a:r>
                        <a:rPr lang="cs-CZ" dirty="0" smtClean="0"/>
                        <a:t>USD 244 milion</a:t>
                      </a:r>
                      <a:endParaRPr lang="cs-CZ" dirty="0"/>
                    </a:p>
                  </a:txBody>
                  <a:tcPr>
                    <a:solidFill>
                      <a:srgbClr val="AFC9D1"/>
                    </a:solidFill>
                  </a:tcPr>
                </a:tc>
              </a:tr>
              <a:tr h="370840">
                <a:tc>
                  <a:txBody>
                    <a:bodyPr/>
                    <a:lstStyle/>
                    <a:p>
                      <a:r>
                        <a:rPr lang="cs-CZ" b="1" dirty="0" smtClean="0"/>
                        <a:t>Panasonic</a:t>
                      </a:r>
                      <a:endParaRPr lang="cs-CZ" b="1" dirty="0"/>
                    </a:p>
                  </a:txBody>
                  <a:tcPr>
                    <a:solidFill>
                      <a:srgbClr val="CADCE0"/>
                    </a:solidFill>
                  </a:tcPr>
                </a:tc>
                <a:tc>
                  <a:txBody>
                    <a:bodyPr/>
                    <a:lstStyle/>
                    <a:p>
                      <a:r>
                        <a:rPr lang="cs-CZ" b="1" dirty="0" smtClean="0"/>
                        <a:t>Japan</a:t>
                      </a:r>
                      <a:endParaRPr lang="cs-CZ" b="1" dirty="0"/>
                    </a:p>
                  </a:txBody>
                  <a:tcPr>
                    <a:solidFill>
                      <a:srgbClr val="CADCE0"/>
                    </a:solidFill>
                  </a:tcPr>
                </a:tc>
                <a:tc>
                  <a:txBody>
                    <a:bodyPr/>
                    <a:lstStyle/>
                    <a:p>
                      <a:r>
                        <a:rPr lang="cs-CZ" dirty="0" smtClean="0"/>
                        <a:t>USD</a:t>
                      </a:r>
                      <a:r>
                        <a:rPr lang="cs-CZ" baseline="0" dirty="0" smtClean="0"/>
                        <a:t> 235 milion</a:t>
                      </a:r>
                      <a:endParaRPr lang="cs-CZ" dirty="0"/>
                    </a:p>
                  </a:txBody>
                  <a:tcPr>
                    <a:solidFill>
                      <a:srgbClr val="CADCE0"/>
                    </a:solidFill>
                  </a:tcPr>
                </a:tc>
              </a:tr>
              <a:tr h="370840">
                <a:tc>
                  <a:txBody>
                    <a:bodyPr/>
                    <a:lstStyle/>
                    <a:p>
                      <a:r>
                        <a:rPr lang="cs-CZ" b="1" dirty="0" smtClean="0"/>
                        <a:t>LG Philips</a:t>
                      </a:r>
                      <a:endParaRPr lang="cs-CZ" b="1" dirty="0"/>
                    </a:p>
                  </a:txBody>
                  <a:tcPr>
                    <a:solidFill>
                      <a:srgbClr val="AFC9D1"/>
                    </a:solidFill>
                  </a:tcPr>
                </a:tc>
                <a:tc>
                  <a:txBody>
                    <a:bodyPr/>
                    <a:lstStyle/>
                    <a:p>
                      <a:r>
                        <a:rPr lang="cs-CZ" b="1" dirty="0" smtClean="0"/>
                        <a:t>NL</a:t>
                      </a:r>
                      <a:endParaRPr lang="cs-CZ" b="1" dirty="0"/>
                    </a:p>
                  </a:txBody>
                  <a:tcPr>
                    <a:solidFill>
                      <a:srgbClr val="AFC9D1"/>
                    </a:solidFill>
                  </a:tcPr>
                </a:tc>
                <a:tc>
                  <a:txBody>
                    <a:bodyPr/>
                    <a:lstStyle/>
                    <a:p>
                      <a:r>
                        <a:rPr lang="cs-CZ" dirty="0" smtClean="0"/>
                        <a:t>USD</a:t>
                      </a:r>
                      <a:r>
                        <a:rPr lang="cs-CZ" baseline="0" dirty="0" smtClean="0"/>
                        <a:t> 201 milion</a:t>
                      </a:r>
                      <a:endParaRPr lang="cs-CZ" dirty="0"/>
                    </a:p>
                  </a:txBody>
                  <a:tcPr>
                    <a:solidFill>
                      <a:srgbClr val="AFC9D1"/>
                    </a:solidFill>
                  </a:tcPr>
                </a:tc>
              </a:tr>
            </a:tbl>
          </a:graphicData>
        </a:graphic>
      </p:graphicFrame>
      <p:sp>
        <p:nvSpPr>
          <p:cNvPr id="3" name="TextovéPole 2"/>
          <p:cNvSpPr txBox="1"/>
          <p:nvPr/>
        </p:nvSpPr>
        <p:spPr>
          <a:xfrm>
            <a:off x="4876800" y="5867399"/>
            <a:ext cx="3581400" cy="246221"/>
          </a:xfrm>
          <a:prstGeom prst="rect">
            <a:avLst/>
          </a:prstGeom>
          <a:noFill/>
        </p:spPr>
        <p:txBody>
          <a:bodyPr wrap="square" rtlCol="0">
            <a:spAutoFit/>
          </a:bodyPr>
          <a:lstStyle/>
          <a:p>
            <a:r>
              <a:rPr lang="cs-CZ" sz="1000" i="1" dirty="0">
                <a:hlinkClick r:id="rId2"/>
              </a:rPr>
              <a:t>http://</a:t>
            </a:r>
            <a:r>
              <a:rPr lang="cs-CZ" sz="1000" i="1" dirty="0" smtClean="0">
                <a:hlinkClick r:id="rId2"/>
              </a:rPr>
              <a:t>www.state.gov/e/</a:t>
            </a:r>
            <a:r>
              <a:rPr lang="cs-CZ" sz="1000" i="1" dirty="0" err="1" smtClean="0">
                <a:hlinkClick r:id="rId2"/>
              </a:rPr>
              <a:t>eb</a:t>
            </a:r>
            <a:r>
              <a:rPr lang="cs-CZ" sz="1000" i="1" dirty="0" smtClean="0">
                <a:hlinkClick r:id="rId2"/>
              </a:rPr>
              <a:t>/</a:t>
            </a:r>
            <a:r>
              <a:rPr lang="cs-CZ" sz="1000" i="1" dirty="0" err="1" smtClean="0">
                <a:hlinkClick r:id="rId2"/>
              </a:rPr>
              <a:t>rls</a:t>
            </a:r>
            <a:r>
              <a:rPr lang="cs-CZ" sz="1000" i="1" dirty="0" smtClean="0">
                <a:hlinkClick r:id="rId2"/>
              </a:rPr>
              <a:t>/</a:t>
            </a:r>
            <a:r>
              <a:rPr lang="cs-CZ" sz="1000" i="1" dirty="0" err="1" smtClean="0">
                <a:hlinkClick r:id="rId2"/>
              </a:rPr>
              <a:t>othr</a:t>
            </a:r>
            <a:r>
              <a:rPr lang="cs-CZ" sz="1000" i="1" dirty="0" smtClean="0">
                <a:hlinkClick r:id="rId2"/>
              </a:rPr>
              <a:t>/</a:t>
            </a:r>
            <a:r>
              <a:rPr lang="cs-CZ" sz="1000" i="1" dirty="0" err="1" smtClean="0">
                <a:hlinkClick r:id="rId2"/>
              </a:rPr>
              <a:t>ics</a:t>
            </a:r>
            <a:r>
              <a:rPr lang="cs-CZ" sz="1000" i="1" dirty="0" smtClean="0">
                <a:hlinkClick r:id="rId2"/>
              </a:rPr>
              <a:t>/2011/157266.htm</a:t>
            </a:r>
            <a:r>
              <a:rPr lang="cs-CZ" sz="1000" i="1" dirty="0" smtClean="0"/>
              <a:t>, 2013</a:t>
            </a:r>
            <a:endParaRPr lang="cs-CZ" sz="1000" i="1" dirty="0"/>
          </a:p>
        </p:txBody>
      </p:sp>
    </p:spTree>
    <p:extLst>
      <p:ext uri="{BB962C8B-B14F-4D97-AF65-F5344CB8AC3E}">
        <p14:creationId xmlns:p14="http://schemas.microsoft.com/office/powerpoint/2010/main" val="377085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sz="4000" b="1" dirty="0" smtClean="0"/>
              <a:t>FOREIGN DIRECT INVESTMENT </a:t>
            </a:r>
            <a:r>
              <a:rPr lang="en-GB" sz="4000" b="1" dirty="0" smtClean="0"/>
              <a:t>(FDI</a:t>
            </a:r>
            <a:r>
              <a:rPr lang="en-GB" sz="4000" b="1" dirty="0"/>
              <a:t>)</a:t>
            </a:r>
            <a:r>
              <a:rPr lang="cs-CZ" dirty="0"/>
              <a:t/>
            </a:r>
            <a:br>
              <a:rPr lang="cs-CZ" dirty="0"/>
            </a:br>
            <a:endParaRPr lang="cs-CZ" dirty="0"/>
          </a:p>
        </p:txBody>
      </p:sp>
      <p:sp>
        <p:nvSpPr>
          <p:cNvPr id="3" name="Zástupný symbol pro obsah 2"/>
          <p:cNvSpPr>
            <a:spLocks noGrp="1"/>
          </p:cNvSpPr>
          <p:nvPr>
            <p:ph idx="1"/>
          </p:nvPr>
        </p:nvSpPr>
        <p:spPr/>
        <p:txBody>
          <a:bodyPr>
            <a:normAutofit/>
          </a:bodyPr>
          <a:lstStyle/>
          <a:p>
            <a:pPr algn="just"/>
            <a:r>
              <a:rPr lang="en-GB" sz="1500" dirty="0"/>
              <a:t>According to the 2012–2013 Global Competitiveness Report published by the World Economic Forum in its Global Competitiveness Report 2011–2012, the Czech Republic ranks 39th among 144 world economies in terms of </a:t>
            </a:r>
            <a:r>
              <a:rPr lang="en-GB" sz="1500" dirty="0" smtClean="0"/>
              <a:t>competitiveness</a:t>
            </a:r>
            <a:r>
              <a:rPr lang="cs-CZ" sz="1500" dirty="0" smtClean="0"/>
              <a:t>.</a:t>
            </a:r>
          </a:p>
          <a:p>
            <a:pPr marL="0" indent="0" algn="r">
              <a:buNone/>
            </a:pPr>
            <a:r>
              <a:rPr lang="cs-CZ" sz="1000" i="1" dirty="0" smtClean="0">
                <a:hlinkClick r:id="rId2"/>
              </a:rPr>
              <a:t>www.reports.webforum.org/global-competitiveness-report-2012-2013</a:t>
            </a:r>
            <a:r>
              <a:rPr lang="cs-CZ" sz="1000" i="1" dirty="0" smtClean="0"/>
              <a:t>, 2013</a:t>
            </a:r>
          </a:p>
          <a:p>
            <a:pPr algn="just"/>
            <a:endParaRPr lang="cs-CZ" sz="1500" dirty="0" smtClean="0"/>
          </a:p>
          <a:p>
            <a:pPr algn="just"/>
            <a:endParaRPr lang="cs-CZ" sz="1500" dirty="0"/>
          </a:p>
          <a:p>
            <a:pPr algn="just"/>
            <a:endParaRPr lang="cs-CZ" sz="1500" dirty="0" smtClean="0"/>
          </a:p>
          <a:p>
            <a:pPr algn="just"/>
            <a:r>
              <a:rPr lang="en-GB" sz="1500" dirty="0" err="1" smtClean="0"/>
              <a:t>CzechInvest</a:t>
            </a:r>
            <a:r>
              <a:rPr lang="en-GB" sz="1500" dirty="0"/>
              <a:t>, the investment and business development agency of the Czech Republic, states that the Czech Republic is one of the most successful Central and Eastern European (CEE) countries in terms of attracting FDI. The introduction of investment incentives in 1998 stimulated a great inflow of FDI into greenfield projects. The accession to the EU in 2004 and the 2012 amendments to the investment-incentives legislation have further boosted investment. According to the Economist Intelligence Unit, the Czech Republic has a status of highly attractive destination for foreign </a:t>
            </a:r>
            <a:r>
              <a:rPr lang="en-GB" sz="1500" dirty="0" smtClean="0"/>
              <a:t>investors</a:t>
            </a:r>
            <a:endParaRPr lang="cs-CZ" sz="1500" dirty="0" smtClean="0"/>
          </a:p>
          <a:p>
            <a:pPr marL="0" indent="0" algn="r">
              <a:buNone/>
            </a:pPr>
            <a:r>
              <a:rPr lang="cs-CZ" sz="1000" i="1" dirty="0" smtClean="0">
                <a:hlinkClick r:id="rId3"/>
              </a:rPr>
              <a:t>www.czechinvest.org/en/</a:t>
            </a:r>
            <a:r>
              <a:rPr lang="cs-CZ" sz="1000" i="1" dirty="0" err="1" smtClean="0">
                <a:hlinkClick r:id="rId3"/>
              </a:rPr>
              <a:t>why</a:t>
            </a:r>
            <a:r>
              <a:rPr lang="cs-CZ" sz="1000" i="1" dirty="0" smtClean="0">
                <a:hlinkClick r:id="rId3"/>
              </a:rPr>
              <a:t>-</a:t>
            </a:r>
            <a:r>
              <a:rPr lang="cs-CZ" sz="1000" i="1" dirty="0" err="1" smtClean="0">
                <a:hlinkClick r:id="rId3"/>
              </a:rPr>
              <a:t>invest</a:t>
            </a:r>
            <a:r>
              <a:rPr lang="cs-CZ" sz="1000" i="1" dirty="0" smtClean="0">
                <a:hlinkClick r:id="rId3"/>
              </a:rPr>
              <a:t>-in-</a:t>
            </a:r>
            <a:r>
              <a:rPr lang="cs-CZ" sz="1000" i="1" dirty="0" err="1" smtClean="0">
                <a:hlinkClick r:id="rId3"/>
              </a:rPr>
              <a:t>the</a:t>
            </a:r>
            <a:r>
              <a:rPr lang="cs-CZ" sz="1000" i="1" dirty="0" smtClean="0">
                <a:hlinkClick r:id="rId3"/>
              </a:rPr>
              <a:t>-</a:t>
            </a:r>
            <a:r>
              <a:rPr lang="cs-CZ" sz="1000" i="1" dirty="0" err="1" smtClean="0">
                <a:hlinkClick r:id="rId3"/>
              </a:rPr>
              <a:t>czech-republic</a:t>
            </a:r>
            <a:r>
              <a:rPr lang="cs-CZ" sz="1000" i="1" dirty="0" smtClean="0"/>
              <a:t>, 2013</a:t>
            </a:r>
            <a:endParaRPr lang="cs-CZ" sz="1000" i="1" dirty="0"/>
          </a:p>
        </p:txBody>
      </p:sp>
    </p:spTree>
    <p:extLst>
      <p:ext uri="{BB962C8B-B14F-4D97-AF65-F5344CB8AC3E}">
        <p14:creationId xmlns:p14="http://schemas.microsoft.com/office/powerpoint/2010/main" val="3062528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1909</Words>
  <Application>Microsoft Office PowerPoint</Application>
  <PresentationFormat>Předvádění na obrazovce (4:3)</PresentationFormat>
  <Paragraphs>263</Paragraphs>
  <Slides>26</Slides>
  <Notes>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Office Theme</vt:lpstr>
      <vt:lpstr>WHY TO INVEST IN THE CZECH REPUBLIC? </vt:lpstr>
      <vt:lpstr>OVERALL CHARACTERISTICS </vt:lpstr>
      <vt:lpstr>ECONOMY</vt:lpstr>
      <vt:lpstr>BRANCH STRUCTURE OF INDUSTRY</vt:lpstr>
      <vt:lpstr>MAIN EXPORT PARTNERS</vt:lpstr>
      <vt:lpstr>MAIN IMPORT PARTNERS</vt:lpstr>
      <vt:lpstr>Prezentace aplikace PowerPoint</vt:lpstr>
      <vt:lpstr>TOP 10 FOREIGN INVESTMENTS</vt:lpstr>
      <vt:lpstr> FOREIGN DIRECT INVESTMENT (FDI) </vt:lpstr>
      <vt:lpstr>KEY FACTOR ATTRACTING FOREIGN INVESTOR</vt:lpstr>
      <vt:lpstr>STRATEGIC LOCATION</vt:lpstr>
      <vt:lpstr> LABOUR COSTS IN COMBINATION WITH SKILLED WORKFORCE</vt:lpstr>
      <vt:lpstr>Prezentace aplikace PowerPoint</vt:lpstr>
      <vt:lpstr>HIGH-QUALITY INFRASTRUCTURE</vt:lpstr>
      <vt:lpstr>FAVOURABLE BUSINESS CLIMATE</vt:lpstr>
      <vt:lpstr>NATIONAL INCENTIVES SCHEME</vt:lpstr>
      <vt:lpstr>Prezentace aplikace PowerPoint</vt:lpstr>
      <vt:lpstr>SUBSIDIES FROM EU FUNDS</vt:lpstr>
      <vt:lpstr>STABLE POLITICAL ENVIRONMENT</vt:lpstr>
      <vt:lpstr>OTHER SUPPORTING INVESTMENT FACTORS</vt:lpstr>
      <vt:lpstr>BRANCH OR SUBSIDIARY</vt:lpstr>
      <vt:lpstr>SETTING UP A CZECH ENTITY</vt:lpstr>
      <vt:lpstr>INVESTMENT BRIEFS</vt:lpstr>
      <vt:lpstr>Prezentace aplikace PowerPoint</vt:lpstr>
      <vt:lpstr>BUSINESS AND TRADE WEBSITES </vt:lpstr>
      <vt:lpstr>  </vt:lpstr>
    </vt:vector>
  </TitlesOfParts>
  <Company>Teradata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Konecna, Sarka</dc:creator>
  <cp:lastModifiedBy>Marketa Child</cp:lastModifiedBy>
  <cp:revision>66</cp:revision>
  <cp:lastPrinted>2013-11-14T14:49:45Z</cp:lastPrinted>
  <dcterms:created xsi:type="dcterms:W3CDTF">2013-04-10T13:47:08Z</dcterms:created>
  <dcterms:modified xsi:type="dcterms:W3CDTF">2013-11-15T15:57:39Z</dcterms:modified>
</cp:coreProperties>
</file>